
<file path=[Content_Types].xml><?xml version="1.0" encoding="utf-8"?>
<Types xmlns="http://schemas.openxmlformats.org/package/2006/content-types">
  <Default Extension="emf" ContentType="application/x-msmetafile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notesSlides/notesSlide1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9" r:id="rId2"/>
    <p:sldId id="261" r:id="rId3"/>
    <p:sldId id="263" r:id="rId4"/>
    <p:sldId id="257" r:id="rId5"/>
    <p:sldId id="267" r:id="rId6"/>
    <p:sldId id="268" r:id="rId7"/>
    <p:sldId id="270" r:id="rId8"/>
    <p:sldId id="271" r:id="rId9"/>
    <p:sldId id="272" r:id="rId10"/>
    <p:sldId id="302" r:id="rId11"/>
    <p:sldId id="273" r:id="rId12"/>
    <p:sldId id="277" r:id="rId13"/>
    <p:sldId id="279" r:id="rId14"/>
    <p:sldId id="280" r:id="rId15"/>
    <p:sldId id="281" r:id="rId16"/>
    <p:sldId id="299" r:id="rId17"/>
    <p:sldId id="283" r:id="rId18"/>
    <p:sldId id="303" r:id="rId19"/>
    <p:sldId id="294" r:id="rId20"/>
    <p:sldId id="295" r:id="rId21"/>
    <p:sldId id="300" r:id="rId22"/>
    <p:sldId id="301" r:id="rId23"/>
    <p:sldId id="298" r:id="rId24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lanta Skuczyńska" initials="JS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66CC"/>
    <a:srgbClr val="F8A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18" autoAdjust="0"/>
  </p:normalViewPr>
  <p:slideViewPr>
    <p:cSldViewPr snapToGrid="0">
      <p:cViewPr varScale="1">
        <p:scale>
          <a:sx n="82" d="100"/>
          <a:sy n="82" d="100"/>
        </p:scale>
        <p:origin x="147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8081122382561621E-2"/>
          <c:y val="1.2658227848101266E-2"/>
          <c:w val="0.96138845672397777"/>
          <c:h val="0.94430379746835447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165100" prst="coolSlant"/>
              <a:contourClr>
                <a:srgbClr val="000000"/>
              </a:contourClr>
            </a:sp3d>
          </c:spPr>
          <c:explosion val="12"/>
          <c:dPt>
            <c:idx val="0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atte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136-40AD-93E3-EB3C57946DE9}"/>
              </c:ext>
            </c:extLst>
          </c:dPt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atte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3136-40AD-93E3-EB3C57946DE9}"/>
              </c:ext>
            </c:extLst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atte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136-40AD-93E3-EB3C57946DE9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atte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136-40AD-93E3-EB3C57946DE9}"/>
              </c:ext>
            </c:extLst>
          </c:dPt>
          <c:dPt>
            <c:idx val="4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atte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3136-40AD-93E3-EB3C57946DE9}"/>
              </c:ext>
            </c:extLst>
          </c:dPt>
          <c:dLbls>
            <c:dLbl>
              <c:idx val="0"/>
              <c:layout>
                <c:manualLayout>
                  <c:x val="6.2035511011475949E-4"/>
                  <c:y val="-6.2366191567826525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136-40AD-93E3-EB3C57946DE9}"/>
                </c:ext>
              </c:extLst>
            </c:dLbl>
            <c:dLbl>
              <c:idx val="1"/>
              <c:layout>
                <c:manualLayout>
                  <c:x val="0.27875364764457861"/>
                  <c:y val="-0.10773407754410455"/>
                </c:manualLayout>
              </c:layout>
              <c:tx>
                <c:rich>
                  <a:bodyPr/>
                  <a:lstStyle/>
                  <a:p>
                    <a:r>
                      <a:rPr lang="pl-PL" sz="1800" dirty="0"/>
                      <a:t>Dotacje</a:t>
                    </a:r>
                    <a:r>
                      <a:rPr lang="pl-PL" sz="1800" baseline="0" dirty="0"/>
                      <a:t> </a:t>
                    </a:r>
                    <a:br>
                      <a:rPr lang="pl-PL" sz="1800" baseline="0" dirty="0"/>
                    </a:br>
                    <a:r>
                      <a:rPr lang="pl-PL" sz="1800" baseline="0" dirty="0"/>
                      <a:t>z budżetu państwa, RFRD,RFIL,BGK, inne</a:t>
                    </a:r>
                    <a:endParaRPr lang="pl-PL" sz="1800" dirty="0"/>
                  </a:p>
                  <a:p>
                    <a:fld id="{62D45C4B-2A83-4C15-B0F1-2AC9CFC59E1D}" type="PERCENTAGE">
                      <a:rPr lang="pl-PL" sz="1800" baseline="0" smtClean="0"/>
                      <a:pPr/>
                      <a:t>[PROCENTOWE]</a:t>
                    </a:fld>
                    <a:endParaRPr lang="pl-PL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957867330114095"/>
                      <c:h val="0.3569620253164557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136-40AD-93E3-EB3C57946DE9}"/>
                </c:ext>
              </c:extLst>
            </c:dLbl>
            <c:dLbl>
              <c:idx val="2"/>
              <c:layout>
                <c:manualLayout>
                  <c:x val="0"/>
                  <c:y val="9.7179308282667205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136-40AD-93E3-EB3C57946DE9}"/>
                </c:ext>
              </c:extLst>
            </c:dLbl>
            <c:dLbl>
              <c:idx val="3"/>
              <c:layout>
                <c:manualLayout>
                  <c:x val="0"/>
                  <c:y val="7.407256055018436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136-40AD-93E3-EB3C57946DE9}"/>
                </c:ext>
              </c:extLst>
            </c:dLbl>
            <c:dLbl>
              <c:idx val="4"/>
              <c:layout>
                <c:manualLayout>
                  <c:x val="-4.0469982910868174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136-40AD-93E3-EB3C57946D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Arkusz1!$A$2:$A$6</c:f>
              <c:strCache>
                <c:ptCount val="5"/>
                <c:pt idx="0">
                  <c:v>subwencje</c:v>
                </c:pt>
                <c:pt idx="1">
                  <c:v>dotacje z budżetu państwa i FDS</c:v>
                </c:pt>
                <c:pt idx="2">
                  <c:v>PIT i CIT</c:v>
                </c:pt>
                <c:pt idx="3">
                  <c:v>dotacje z UE</c:v>
                </c:pt>
                <c:pt idx="4">
                  <c:v>dochody własne</c:v>
                </c:pt>
              </c:strCache>
            </c:strRef>
          </c:cat>
          <c:val>
            <c:numRef>
              <c:f>Arkusz1!$B$2:$B$6</c:f>
              <c:numCache>
                <c:formatCode>#,##0</c:formatCode>
                <c:ptCount val="5"/>
                <c:pt idx="0">
                  <c:v>35930901</c:v>
                </c:pt>
                <c:pt idx="1">
                  <c:v>63780171.240000002</c:v>
                </c:pt>
                <c:pt idx="2" formatCode="General">
                  <c:v>17145757.129999999</c:v>
                </c:pt>
                <c:pt idx="3" formatCode="General">
                  <c:v>2921027.26</c:v>
                </c:pt>
                <c:pt idx="4" formatCode="General">
                  <c:v>22853069.190000001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36-40AD-93E3-EB3C57946DE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solidFill>
            <a:schemeClr val="accent6"/>
          </a:solidFill>
        </a:ln>
        <a:effectLst/>
        <a:sp3d>
          <a:contourClr>
            <a:schemeClr val="accent6"/>
          </a:contourClr>
        </a:sp3d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PIT</c:v>
                </c:pt>
              </c:strCache>
            </c:strRef>
          </c:tx>
          <c:spPr>
            <a:solidFill>
              <a:srgbClr val="FFC000"/>
            </a:solidFill>
            <a:ln w="25400">
              <a:solidFill>
                <a:schemeClr val="lt1"/>
              </a:solidFill>
            </a:ln>
            <a:effectLst/>
            <a:scene3d>
              <a:camera prst="orthographicFront"/>
              <a:lightRig rig="threePt" dir="t"/>
            </a:scene3d>
            <a:sp3d contourW="25400" prstMaterial="matte">
              <a:contourClr>
                <a:schemeClr val="lt1"/>
              </a:contourClr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136-40AD-93E3-EB3C57946DE9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136-40AD-93E3-EB3C57946DE9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136-40AD-93E3-EB3C57946DE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Arkusz1!$B$2:$B$4</c:f>
              <c:numCache>
                <c:formatCode>0.0</c:formatCode>
                <c:ptCount val="3"/>
                <c:pt idx="0">
                  <c:v>15.4</c:v>
                </c:pt>
                <c:pt idx="1">
                  <c:v>15.3</c:v>
                </c:pt>
                <c:pt idx="2">
                  <c:v>17.100000000000001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36-40AD-93E3-EB3C57946DE9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2"/>
            </a:solidFill>
            <a:ln w="25400">
              <a:solidFill>
                <a:schemeClr val="lt1"/>
              </a:solidFill>
            </a:ln>
            <a:effectLst/>
            <a:sp3d contourW="25400">
              <a:contourClr>
                <a:schemeClr val="lt1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Arkusz1!$C$2:$C$4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4-384C-4677-9AAA-C617D2F5986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03372640"/>
        <c:axId val="403367152"/>
        <c:axId val="0"/>
      </c:bar3DChart>
      <c:catAx>
        <c:axId val="403372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403367152"/>
        <c:crosses val="autoZero"/>
        <c:auto val="1"/>
        <c:lblAlgn val="ctr"/>
        <c:lblOffset val="100"/>
        <c:noMultiLvlLbl val="0"/>
      </c:catAx>
      <c:valAx>
        <c:axId val="403367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6"/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03372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rgbClr val="92D050"/>
            </a:solidFill>
            <a:ln w="25400">
              <a:solidFill>
                <a:schemeClr val="lt1"/>
              </a:solidFill>
            </a:ln>
            <a:effectLst/>
            <a:scene3d>
              <a:camera prst="orthographicFront"/>
              <a:lightRig rig="threePt" dir="t"/>
            </a:scene3d>
            <a:sp3d contourW="25400" prstMaterial="matte">
              <a:contourClr>
                <a:schemeClr val="lt1"/>
              </a:contourClr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136-40AD-93E3-EB3C57946DE9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136-40AD-93E3-EB3C57946DE9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136-40AD-93E3-EB3C57946DE9}"/>
              </c:ext>
            </c:extLst>
          </c:dPt>
          <c:dLbls>
            <c:dLbl>
              <c:idx val="0"/>
              <c:layout>
                <c:manualLayout>
                  <c:x val="-5.2497539370084472E-4"/>
                  <c:y val="-1.7556792212096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136-40AD-93E3-EB3C57946DE9}"/>
                </c:ext>
              </c:extLst>
            </c:dLbl>
            <c:dLbl>
              <c:idx val="1"/>
              <c:layout>
                <c:manualLayout>
                  <c:x val="-1.5836614173228346E-3"/>
                  <c:y val="-1.0129993349781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136-40AD-93E3-EB3C57946DE9}"/>
                </c:ext>
              </c:extLst>
            </c:dLbl>
            <c:dLbl>
              <c:idx val="2"/>
              <c:layout>
                <c:manualLayout>
                  <c:x val="2.5706200787401576E-3"/>
                  <c:y val="-8.42584790279850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136-40AD-93E3-EB3C57946D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Arkusz1!$B$2:$B$4</c:f>
              <c:numCache>
                <c:formatCode>0.0</c:formatCode>
                <c:ptCount val="3"/>
                <c:pt idx="0">
                  <c:v>31.7</c:v>
                </c:pt>
                <c:pt idx="1">
                  <c:v>32.299999999999997</c:v>
                </c:pt>
                <c:pt idx="2">
                  <c:v>35.9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36-40AD-93E3-EB3C57946D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3373032"/>
        <c:axId val="403374208"/>
        <c:axId val="0"/>
      </c:bar3DChart>
      <c:catAx>
        <c:axId val="403373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403374208"/>
        <c:crosses val="autoZero"/>
        <c:auto val="1"/>
        <c:lblAlgn val="ctr"/>
        <c:lblOffset val="100"/>
        <c:noMultiLvlLbl val="0"/>
      </c:catAx>
      <c:valAx>
        <c:axId val="403374208"/>
        <c:scaling>
          <c:orientation val="minMax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03373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pattFill prst="pct25">
          <a:fgClr>
            <a:srgbClr val="FFFF00"/>
          </a:fgClr>
          <a:bgClr>
            <a:schemeClr val="bg1"/>
          </a:bgClr>
        </a:pattFill>
        <a:ln>
          <a:noFill/>
        </a:ln>
        <a:effectLst/>
        <a:sp3d/>
      </c:spPr>
    </c:sideWall>
    <c:backWall>
      <c:thickness val="0"/>
      <c:spPr>
        <a:pattFill prst="pct25">
          <a:fgClr>
            <a:srgbClr val="FFFF00"/>
          </a:fgClr>
          <a:bgClr>
            <a:schemeClr val="bg1"/>
          </a:bgClr>
        </a:patt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2"/>
            </a:solidFill>
            <a:ln w="25400">
              <a:solidFill>
                <a:schemeClr val="lt1"/>
              </a:solidFill>
            </a:ln>
            <a:effectLst/>
            <a:scene3d>
              <a:camera prst="orthographicFront"/>
              <a:lightRig rig="threePt" dir="t"/>
            </a:scene3d>
            <a:sp3d contourW="25400" prstMaterial="matte">
              <a:contourClr>
                <a:schemeClr val="lt1"/>
              </a:contourClr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136-40AD-93E3-EB3C57946DE9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136-40AD-93E3-EB3C57946DE9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136-40AD-93E3-EB3C57946DE9}"/>
              </c:ext>
            </c:extLst>
          </c:dPt>
          <c:dLbls>
            <c:dLbl>
              <c:idx val="0"/>
              <c:layout>
                <c:manualLayout>
                  <c:x val="1.5583989501312336E-3"/>
                  <c:y val="0.139077625058402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136-40AD-93E3-EB3C57946DE9}"/>
                </c:ext>
              </c:extLst>
            </c:dLbl>
            <c:dLbl>
              <c:idx val="1"/>
              <c:layout>
                <c:manualLayout>
                  <c:x val="4.6663385826771651E-3"/>
                  <c:y val="0.14343301311598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136-40AD-93E3-EB3C57946DE9}"/>
                </c:ext>
              </c:extLst>
            </c:dLbl>
            <c:dLbl>
              <c:idx val="2"/>
              <c:layout>
                <c:manualLayout>
                  <c:x val="4.6540354330708664E-3"/>
                  <c:y val="0.191206130529118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136-40AD-93E3-EB3C57946D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Arkusz1!$B$2:$B$4</c:f>
              <c:numCache>
                <c:formatCode>0.0</c:formatCode>
                <c:ptCount val="3"/>
                <c:pt idx="0">
                  <c:v>17.899999999999999</c:v>
                </c:pt>
                <c:pt idx="1">
                  <c:v>17.399999999999999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36-40AD-93E3-EB3C57946D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3367544"/>
        <c:axId val="403368328"/>
        <c:axId val="0"/>
      </c:bar3DChart>
      <c:catAx>
        <c:axId val="403367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403368328"/>
        <c:crosses val="autoZero"/>
        <c:auto val="1"/>
        <c:lblAlgn val="ctr"/>
        <c:lblOffset val="100"/>
        <c:noMultiLvlLbl val="0"/>
      </c:catAx>
      <c:valAx>
        <c:axId val="403368328"/>
        <c:scaling>
          <c:orientation val="minMax"/>
          <c:min val="15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03367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165100" prst="coolSlant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atte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136-40AD-93E3-EB3C57946DE9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atte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3136-40AD-93E3-EB3C57946DE9}"/>
              </c:ext>
            </c:extLst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atte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136-40AD-93E3-EB3C57946DE9}"/>
              </c:ext>
            </c:extLst>
          </c:dPt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atte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136-40AD-93E3-EB3C57946DE9}"/>
              </c:ext>
            </c:extLst>
          </c:dPt>
          <c:dPt>
            <c:idx val="4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atte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3136-40AD-93E3-EB3C57946DE9}"/>
              </c:ext>
            </c:extLst>
          </c:dPt>
          <c:dPt>
            <c:idx val="5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atte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992-4F7E-B19B-10369E7DE5F6}"/>
              </c:ext>
            </c:extLst>
          </c:dPt>
          <c:dPt>
            <c:idx val="6"/>
            <c:bubble3D val="0"/>
            <c:spPr>
              <a:solidFill>
                <a:schemeClr val="accent4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atte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1992-4F7E-B19B-10369E7DE5F6}"/>
              </c:ext>
            </c:extLst>
          </c:dPt>
          <c:dLbls>
            <c:dLbl>
              <c:idx val="0"/>
              <c:layout>
                <c:manualLayout>
                  <c:x val="-1.927236505075422E-2"/>
                  <c:y val="0.1275864297518795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l"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pl-PL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940233374442647"/>
                      <c:h val="0.1876059823001223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136-40AD-93E3-EB3C57946DE9}"/>
                </c:ext>
              </c:extLst>
            </c:dLbl>
            <c:dLbl>
              <c:idx val="1"/>
              <c:layout>
                <c:manualLayout>
                  <c:x val="0.20765474628171479"/>
                  <c:y val="-0.1973754125445670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9275802608302596"/>
                      <c:h val="0.1876059823001223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3136-40AD-93E3-EB3C57946DE9}"/>
                </c:ext>
              </c:extLst>
            </c:dLbl>
            <c:dLbl>
              <c:idx val="2"/>
              <c:layout>
                <c:manualLayout>
                  <c:x val="3.2361439195100608E-2"/>
                  <c:y val="0.1578954161162407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22325150532654"/>
                      <c:h val="0.1876059823001223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136-40AD-93E3-EB3C57946DE9}"/>
                </c:ext>
              </c:extLst>
            </c:dLbl>
            <c:dLbl>
              <c:idx val="3"/>
              <c:layout>
                <c:manualLayout>
                  <c:x val="2.5430727076904164E-2"/>
                  <c:y val="1.636259000481115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21403260099217"/>
                      <c:h val="0.12767629350980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136-40AD-93E3-EB3C57946DE9}"/>
                </c:ext>
              </c:extLst>
            </c:dLbl>
            <c:dLbl>
              <c:idx val="4"/>
              <c:layout>
                <c:manualLayout>
                  <c:x val="6.8982960617365266E-2"/>
                  <c:y val="5.3294890596331679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013465627214744"/>
                      <c:h val="0.1876059823001223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3136-40AD-93E3-EB3C57946DE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g</a:t>
                    </a:r>
                    <a:fld id="{D3CD9BC9-1C0E-4520-93B2-B9E12687F688}" type="CATEGORYNAME">
                      <a:rPr lang="en-US" smtClean="0"/>
                      <a:pPr/>
                      <a:t>[NAZWA KATEGORII]</a:t>
                    </a:fld>
                    <a:r>
                      <a:rPr lang="en-US" baseline="0" dirty="0"/>
                      <a:t>; </a:t>
                    </a:r>
                    <a:fld id="{0817D7E5-B2CE-4FAC-A4D2-DE2E2F5061A6}" type="VALUE">
                      <a:rPr lang="en-US" baseline="0" smtClean="0"/>
                      <a:pPr/>
                      <a:t>[WARTOŚĆ]</a:t>
                    </a:fld>
                    <a:r>
                      <a:rPr lang="en-US" baseline="0" dirty="0"/>
                      <a:t>;</a:t>
                    </a:r>
                    <a:fld id="{CC3555E2-681A-4482-AB91-3B0225985F73}" type="PERCENTAGE">
                      <a:rPr lang="en-US" baseline="0" smtClean="0"/>
                      <a:pPr/>
                      <a:t>[PROCENTOWE]</a:t>
                    </a:fld>
                    <a:endParaRPr lang="en-US" baseline="0" dirty="0"/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625688976377947"/>
                      <c:h val="0.1748361054913336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992-4F7E-B19B-10369E7DE5F6}"/>
                </c:ext>
              </c:extLst>
            </c:dLbl>
            <c:dLbl>
              <c:idx val="6"/>
              <c:layout>
                <c:manualLayout>
                  <c:x val="7.822441223904418E-2"/>
                  <c:y val="1.675938568478541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992-4F7E-B19B-10369E7DE5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Arkusz1!$A$2:$A$8</c:f>
              <c:strCache>
                <c:ptCount val="7"/>
                <c:pt idx="0">
                  <c:v>pomoc społeczna i rodzina</c:v>
                </c:pt>
                <c:pt idx="1">
                  <c:v>oświata i wychowanie</c:v>
                </c:pt>
                <c:pt idx="2">
                  <c:v>transport i łączność</c:v>
                </c:pt>
                <c:pt idx="3">
                  <c:v>administracja</c:v>
                </c:pt>
                <c:pt idx="4">
                  <c:v>gospodarka komunalna</c:v>
                </c:pt>
                <c:pt idx="5">
                  <c:v>ospodarka mieszkaniowa</c:v>
                </c:pt>
                <c:pt idx="6">
                  <c:v>pozostałe</c:v>
                </c:pt>
              </c:strCache>
            </c:strRef>
          </c:cat>
          <c:val>
            <c:numRef>
              <c:f>Arkusz1!$B$2:$B$8</c:f>
              <c:numCache>
                <c:formatCode>0.0</c:formatCode>
                <c:ptCount val="7"/>
                <c:pt idx="0">
                  <c:v>56.2</c:v>
                </c:pt>
                <c:pt idx="1">
                  <c:v>35.200000000000003</c:v>
                </c:pt>
                <c:pt idx="2">
                  <c:v>12</c:v>
                </c:pt>
                <c:pt idx="3">
                  <c:v>8.4</c:v>
                </c:pt>
                <c:pt idx="4">
                  <c:v>8.4</c:v>
                </c:pt>
                <c:pt idx="5">
                  <c:v>11.3</c:v>
                </c:pt>
                <c:pt idx="6">
                  <c:v>11.6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36-40AD-93E3-EB3C57946DE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440108019219069"/>
          <c:y val="0.12828414613175179"/>
          <c:w val="0.82559891980780931"/>
          <c:h val="0.7793214394373086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Subwencja</c:v>
                </c:pt>
              </c:strCache>
            </c:strRef>
          </c:tx>
          <c:spPr>
            <a:solidFill>
              <a:srgbClr val="FF66CC"/>
            </a:solidFill>
          </c:spPr>
          <c:invertIfNegative val="0"/>
          <c:dLbls>
            <c:dLbl>
              <c:idx val="0"/>
              <c:layout>
                <c:manualLayout>
                  <c:x val="0.13831970763748561"/>
                  <c:y val="8.25165065499903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C2-4475-B6BD-8A121666880B}"/>
                </c:ext>
              </c:extLst>
            </c:dLbl>
            <c:dLbl>
              <c:idx val="1"/>
              <c:layout>
                <c:manualLayout>
                  <c:x val="0.14909786667417271"/>
                  <c:y val="1.92538515283313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DC2-4475-B6BD-8A12166688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Arkusz1!$B$2:$B$3</c:f>
              <c:numCache>
                <c:formatCode>#\ ##0.0</c:formatCode>
                <c:ptCount val="2"/>
                <c:pt idx="0">
                  <c:v>17.399999999999999</c:v>
                </c:pt>
                <c:pt idx="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14-4869-8064-54457A3BD0DE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Dotacja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.12037037037037036"/>
                  <c:y val="1.1224130643577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914-4869-8064-54457A3BD0DE}"/>
                </c:ext>
              </c:extLst>
            </c:dLbl>
            <c:dLbl>
              <c:idx val="1"/>
              <c:layout>
                <c:manualLayout>
                  <c:x val="0.12654320987654322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914-4869-8064-54457A3BD0DE}"/>
                </c:ext>
              </c:extLst>
            </c:dLbl>
            <c:dLbl>
              <c:idx val="3"/>
              <c:layout>
                <c:manualLayout>
                  <c:x val="0.10648148148148148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914-4869-8064-54457A3BD0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Arkusz1!$C$2:$C$3</c:f>
              <c:numCache>
                <c:formatCode>#\ ##0.0</c:formatCode>
                <c:ptCount val="2"/>
                <c:pt idx="0">
                  <c:v>1.7</c:v>
                </c:pt>
                <c:pt idx="1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914-4869-8064-54457A3BD0DE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Dochody własne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3.3950617283950615E-2"/>
                  <c:y val="-0.131883535062040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914-4869-8064-54457A3BD0DE}"/>
                </c:ext>
              </c:extLst>
            </c:dLbl>
            <c:dLbl>
              <c:idx val="1"/>
              <c:layout>
                <c:manualLayout>
                  <c:x val="3.2407407407407406E-2"/>
                  <c:y val="-0.148719731027407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914-4869-8064-54457A3BD0DE}"/>
                </c:ext>
              </c:extLst>
            </c:dLbl>
            <c:dLbl>
              <c:idx val="3"/>
              <c:layout>
                <c:manualLayout>
                  <c:x val="0.10705489403514"/>
                  <c:y val="-0.178633493608082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914-4869-8064-54457A3BD0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Arkusz1!$D$2:$D$3</c:f>
              <c:numCache>
                <c:formatCode>#\ ##0.0</c:formatCode>
                <c:ptCount val="2"/>
                <c:pt idx="0">
                  <c:v>13</c:v>
                </c:pt>
                <c:pt idx="1">
                  <c:v>14.7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914-4869-8064-54457A3BD0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03170856"/>
        <c:axId val="403174776"/>
        <c:axId val="0"/>
      </c:bar3DChart>
      <c:catAx>
        <c:axId val="403170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pl-PL"/>
          </a:p>
        </c:txPr>
        <c:crossAx val="403174776"/>
        <c:crosses val="autoZero"/>
        <c:auto val="1"/>
        <c:lblAlgn val="ctr"/>
        <c:lblOffset val="100"/>
        <c:noMultiLvlLbl val="0"/>
      </c:catAx>
      <c:valAx>
        <c:axId val="403174776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crossAx val="4031708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9500164996358482"/>
          <c:y val="2.8869515197114823E-2"/>
          <c:w val="0.80499835003641518"/>
          <c:h val="6.4082013982779767E-2"/>
        </c:manualLayout>
      </c:layout>
      <c:overlay val="0"/>
      <c:txPr>
        <a:bodyPr/>
        <a:lstStyle/>
        <a:p>
          <a:pPr>
            <a:defRPr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B0ECE9-2E7C-4247-8AF0-74BDBE7D20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8B410E3-BEA8-43AB-9AAF-CF8C5EF0D106}">
      <dgm:prSet phldrT="[Tekst]" custT="1"/>
      <dgm:spPr>
        <a:solidFill>
          <a:srgbClr val="FFFF00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ctr"/>
          <a:r>
            <a:rPr lang="pl-PL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Dochody</a:t>
          </a:r>
          <a:r>
            <a:rPr lang="pl-PL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-  </a:t>
          </a:r>
          <a:r>
            <a:rPr lang="pl-PL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142,6</a:t>
          </a:r>
          <a:r>
            <a:rPr lang="pl-PL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mln</a:t>
          </a:r>
          <a:r>
            <a:rPr lang="pl-PL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zł</a:t>
          </a:r>
        </a:p>
      </dgm:t>
    </dgm:pt>
    <dgm:pt modelId="{B93DA179-A921-4E25-944D-B677614A488A}" type="parTrans" cxnId="{C85B1CB6-346B-4A17-AD6E-AB5C5BE9401F}">
      <dgm:prSet/>
      <dgm:spPr/>
      <dgm:t>
        <a:bodyPr/>
        <a:lstStyle/>
        <a:p>
          <a:endParaRPr lang="pl-PL"/>
        </a:p>
      </dgm:t>
    </dgm:pt>
    <dgm:pt modelId="{7A6297D0-71C9-4E02-A0FF-0625A0A78F9D}" type="sibTrans" cxnId="{C85B1CB6-346B-4A17-AD6E-AB5C5BE9401F}">
      <dgm:prSet/>
      <dgm:spPr/>
      <dgm:t>
        <a:bodyPr/>
        <a:lstStyle/>
        <a:p>
          <a:endParaRPr lang="pl-PL"/>
        </a:p>
      </dgm:t>
    </dgm:pt>
    <dgm:pt modelId="{624AB02D-EFE7-4D16-93AF-3742A64382F1}">
      <dgm:prSet phldrT="[Tekst]" custT="1"/>
      <dgm:spPr>
        <a:solidFill>
          <a:srgbClr val="92D050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ctr"/>
          <a:r>
            <a:rPr lang="pl-PL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Wydatki  -  143,1 mln zł  </a:t>
          </a:r>
        </a:p>
      </dgm:t>
    </dgm:pt>
    <dgm:pt modelId="{7650467F-127C-4928-8226-580E319851D5}" type="parTrans" cxnId="{7F025C2E-DEE5-4A76-9162-600229A960B9}">
      <dgm:prSet/>
      <dgm:spPr/>
      <dgm:t>
        <a:bodyPr/>
        <a:lstStyle/>
        <a:p>
          <a:endParaRPr lang="pl-PL"/>
        </a:p>
      </dgm:t>
    </dgm:pt>
    <dgm:pt modelId="{01EDC316-C74C-4602-9451-25B1183131C6}" type="sibTrans" cxnId="{7F025C2E-DEE5-4A76-9162-600229A960B9}">
      <dgm:prSet/>
      <dgm:spPr/>
      <dgm:t>
        <a:bodyPr/>
        <a:lstStyle/>
        <a:p>
          <a:endParaRPr lang="pl-PL"/>
        </a:p>
      </dgm:t>
    </dgm:pt>
    <dgm:pt modelId="{1AA09453-9968-4F84-8802-AEA46C8D94B8}">
      <dgm:prSet phldrT="[Tekst]" custT="1"/>
      <dgm:spPr>
        <a:solidFill>
          <a:schemeClr val="accent2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ctr"/>
          <a:r>
            <a:rPr lang="pl-PL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Przychody</a:t>
          </a:r>
          <a:r>
            <a:rPr lang="pl-PL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-  </a:t>
          </a:r>
          <a:r>
            <a:rPr lang="pl-PL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19,8 mln zł</a:t>
          </a:r>
          <a:r>
            <a:rPr lang="pl-PL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 </a:t>
          </a:r>
        </a:p>
      </dgm:t>
    </dgm:pt>
    <dgm:pt modelId="{9111BA74-349A-4C62-BE2C-BE06A45D875B}" type="parTrans" cxnId="{9CCD6058-2159-45B3-AB24-23A99D4EAF43}">
      <dgm:prSet/>
      <dgm:spPr/>
      <dgm:t>
        <a:bodyPr/>
        <a:lstStyle/>
        <a:p>
          <a:endParaRPr lang="pl-PL"/>
        </a:p>
      </dgm:t>
    </dgm:pt>
    <dgm:pt modelId="{A3074AD6-6D9D-448A-ADA5-410721AEEDDB}" type="sibTrans" cxnId="{9CCD6058-2159-45B3-AB24-23A99D4EAF43}">
      <dgm:prSet/>
      <dgm:spPr/>
      <dgm:t>
        <a:bodyPr/>
        <a:lstStyle/>
        <a:p>
          <a:endParaRPr lang="pl-PL"/>
        </a:p>
      </dgm:t>
    </dgm:pt>
    <dgm:pt modelId="{8AF0E6CA-BD7E-4337-8C8D-F47CAF7D54F4}">
      <dgm:prSet phldrT="[Tekst]" custT="1"/>
      <dgm:spPr>
        <a:solidFill>
          <a:schemeClr val="bg2">
            <a:lumMod val="90000"/>
          </a:schemeClr>
        </a:solidFill>
        <a:ln>
          <a:solidFill>
            <a:schemeClr val="bg1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ctr">
            <a:buFontTx/>
            <a:buNone/>
          </a:pPr>
          <a:r>
            <a:rPr lang="pl-PL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Rozchody</a:t>
          </a:r>
          <a:r>
            <a:rPr lang="pl-PL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–  </a:t>
          </a:r>
          <a:r>
            <a:rPr lang="pl-PL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3,8 mln zł     </a:t>
          </a:r>
          <a:endParaRPr lang="pl-PL" sz="2400" dirty="0"/>
        </a:p>
      </dgm:t>
    </dgm:pt>
    <dgm:pt modelId="{267105EC-B9B5-45B0-887C-0A41F5E088F1}" type="parTrans" cxnId="{3F78ACEC-2A5A-42B7-A927-68DD143FEF11}">
      <dgm:prSet/>
      <dgm:spPr/>
      <dgm:t>
        <a:bodyPr/>
        <a:lstStyle/>
        <a:p>
          <a:endParaRPr lang="pl-PL"/>
        </a:p>
      </dgm:t>
    </dgm:pt>
    <dgm:pt modelId="{93A82869-C692-4B80-AA9D-E8924D1CA27A}" type="sibTrans" cxnId="{3F78ACEC-2A5A-42B7-A927-68DD143FEF11}">
      <dgm:prSet/>
      <dgm:spPr/>
      <dgm:t>
        <a:bodyPr/>
        <a:lstStyle/>
        <a:p>
          <a:endParaRPr lang="pl-PL"/>
        </a:p>
      </dgm:t>
    </dgm:pt>
    <dgm:pt modelId="{6767A829-71AF-4AD1-B36E-4BB99DE2B3F9}">
      <dgm:prSet phldrT="[Tekst]" custT="1"/>
      <dgm:spPr>
        <a:solidFill>
          <a:schemeClr val="accent4"/>
        </a:solidFill>
        <a:ln>
          <a:solidFill>
            <a:schemeClr val="bg1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ctr">
            <a:buFontTx/>
            <a:buNone/>
          </a:pPr>
          <a:r>
            <a:rPr lang="pl-PL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Deficyt </a:t>
          </a:r>
          <a:r>
            <a:rPr lang="pl-PL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- </a:t>
          </a:r>
          <a:r>
            <a:rPr lang="pl-PL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0,5 mln zł</a:t>
          </a:r>
          <a:r>
            <a:rPr lang="pl-PL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pl-PL" sz="2400" dirty="0"/>
        </a:p>
      </dgm:t>
    </dgm:pt>
    <dgm:pt modelId="{D66AA103-2CE8-452F-BB74-444C668E9139}" type="sibTrans" cxnId="{D312E405-7917-4022-8483-0A1825CD2AB0}">
      <dgm:prSet/>
      <dgm:spPr/>
      <dgm:t>
        <a:bodyPr/>
        <a:lstStyle/>
        <a:p>
          <a:endParaRPr lang="pl-PL"/>
        </a:p>
      </dgm:t>
    </dgm:pt>
    <dgm:pt modelId="{56BC36AF-A189-4240-BF5A-794C2EB9CBC3}" type="parTrans" cxnId="{D312E405-7917-4022-8483-0A1825CD2AB0}">
      <dgm:prSet/>
      <dgm:spPr/>
      <dgm:t>
        <a:bodyPr/>
        <a:lstStyle/>
        <a:p>
          <a:endParaRPr lang="pl-PL"/>
        </a:p>
      </dgm:t>
    </dgm:pt>
    <dgm:pt modelId="{6A04E53D-9927-4844-99CF-361872C831E5}">
      <dgm:prSet phldrT="[Tekst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bg1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ctr">
            <a:buFontTx/>
            <a:buNone/>
          </a:pPr>
          <a:r>
            <a:rPr lang="pl-PL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Wolne środki  –  15,5 mln zł</a:t>
          </a:r>
          <a:endParaRPr lang="pl-PL" sz="2400" dirty="0"/>
        </a:p>
      </dgm:t>
    </dgm:pt>
    <dgm:pt modelId="{BD254C69-556E-4C04-B827-2BC32387AC5B}" type="parTrans" cxnId="{B3780FA0-3383-4BD3-8656-E32B96E4E4A8}">
      <dgm:prSet/>
      <dgm:spPr/>
      <dgm:t>
        <a:bodyPr/>
        <a:lstStyle/>
        <a:p>
          <a:endParaRPr lang="pl-PL"/>
        </a:p>
      </dgm:t>
    </dgm:pt>
    <dgm:pt modelId="{61BEEE7A-4168-44FF-A05B-5E1B686452EC}" type="sibTrans" cxnId="{B3780FA0-3383-4BD3-8656-E32B96E4E4A8}">
      <dgm:prSet/>
      <dgm:spPr/>
      <dgm:t>
        <a:bodyPr/>
        <a:lstStyle/>
        <a:p>
          <a:endParaRPr lang="pl-PL"/>
        </a:p>
      </dgm:t>
    </dgm:pt>
    <dgm:pt modelId="{F16BB18B-EF9F-4713-BE68-30B1D8BD1DE6}">
      <dgm:prSet custT="1"/>
      <dgm:spPr/>
      <dgm:t>
        <a:bodyPr/>
        <a:lstStyle/>
        <a:p>
          <a:pPr algn="ctr"/>
          <a:r>
            <a:rPr lang="pl-PL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Nadwyżka operacyjna – 10,7 mln zł   </a:t>
          </a:r>
          <a:endParaRPr lang="pl-PL" sz="2400" dirty="0"/>
        </a:p>
      </dgm:t>
    </dgm:pt>
    <dgm:pt modelId="{5AA15F24-A5DA-49DD-9BC2-601672DE1E45}" type="parTrans" cxnId="{EDF6F2A5-7C3D-4EFF-8DC8-208935DDEA1F}">
      <dgm:prSet/>
      <dgm:spPr/>
      <dgm:t>
        <a:bodyPr/>
        <a:lstStyle/>
        <a:p>
          <a:endParaRPr lang="pl-PL"/>
        </a:p>
      </dgm:t>
    </dgm:pt>
    <dgm:pt modelId="{727D3616-22D3-472B-A69F-13B43F48E11F}" type="sibTrans" cxnId="{EDF6F2A5-7C3D-4EFF-8DC8-208935DDEA1F}">
      <dgm:prSet/>
      <dgm:spPr/>
      <dgm:t>
        <a:bodyPr/>
        <a:lstStyle/>
        <a:p>
          <a:endParaRPr lang="pl-PL"/>
        </a:p>
      </dgm:t>
    </dgm:pt>
    <dgm:pt modelId="{A681EE47-1191-443B-952A-F48FEC9427EE}" type="pres">
      <dgm:prSet presAssocID="{4BB0ECE9-2E7C-4247-8AF0-74BDBE7D20B3}" presName="linear" presStyleCnt="0">
        <dgm:presLayoutVars>
          <dgm:animLvl val="lvl"/>
          <dgm:resizeHandles val="exact"/>
        </dgm:presLayoutVars>
      </dgm:prSet>
      <dgm:spPr/>
    </dgm:pt>
    <dgm:pt modelId="{C077A32E-6BEB-4121-947B-19E31126EDF9}" type="pres">
      <dgm:prSet presAssocID="{68B410E3-BEA8-43AB-9AAF-CF8C5EF0D106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E239895D-988A-4666-A1B5-F6D2545A7CC9}" type="pres">
      <dgm:prSet presAssocID="{7A6297D0-71C9-4E02-A0FF-0625A0A78F9D}" presName="spacer" presStyleCnt="0"/>
      <dgm:spPr/>
    </dgm:pt>
    <dgm:pt modelId="{43BC4DF7-F1F6-4375-A9D3-6B5900E64F08}" type="pres">
      <dgm:prSet presAssocID="{624AB02D-EFE7-4D16-93AF-3742A64382F1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EBCF9621-AC34-489D-AB51-3C20022A48BA}" type="pres">
      <dgm:prSet presAssocID="{01EDC316-C74C-4602-9451-25B1183131C6}" presName="spacer" presStyleCnt="0"/>
      <dgm:spPr/>
    </dgm:pt>
    <dgm:pt modelId="{7A0B8343-3395-4A48-9FC2-699A065AC9A3}" type="pres">
      <dgm:prSet presAssocID="{6767A829-71AF-4AD1-B36E-4BB99DE2B3F9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F06A6442-3DD3-4AFB-8F72-B4BE2C0E7AC3}" type="pres">
      <dgm:prSet presAssocID="{D66AA103-2CE8-452F-BB74-444C668E9139}" presName="spacer" presStyleCnt="0"/>
      <dgm:spPr/>
    </dgm:pt>
    <dgm:pt modelId="{40751F16-B4A6-4076-A777-88DD85B3890C}" type="pres">
      <dgm:prSet presAssocID="{1AA09453-9968-4F84-8802-AEA46C8D94B8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0C62CF4A-1993-4FE4-BA10-238F32077B8E}" type="pres">
      <dgm:prSet presAssocID="{A3074AD6-6D9D-448A-ADA5-410721AEEDDB}" presName="spacer" presStyleCnt="0"/>
      <dgm:spPr/>
    </dgm:pt>
    <dgm:pt modelId="{BEA468CE-4F72-43EC-B618-A010AF2AFF89}" type="pres">
      <dgm:prSet presAssocID="{8AF0E6CA-BD7E-4337-8C8D-F47CAF7D54F4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C0B74BB5-DC40-411B-8685-A148B8E0C3DF}" type="pres">
      <dgm:prSet presAssocID="{93A82869-C692-4B80-AA9D-E8924D1CA27A}" presName="spacer" presStyleCnt="0"/>
      <dgm:spPr/>
    </dgm:pt>
    <dgm:pt modelId="{A96948D2-A408-4755-AA59-4BEDD769B011}" type="pres">
      <dgm:prSet presAssocID="{6A04E53D-9927-4844-99CF-361872C831E5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CB3F514C-8798-4173-8C42-D198E1547AC1}" type="pres">
      <dgm:prSet presAssocID="{61BEEE7A-4168-44FF-A05B-5E1B686452EC}" presName="spacer" presStyleCnt="0"/>
      <dgm:spPr/>
    </dgm:pt>
    <dgm:pt modelId="{E3505582-0D2B-4411-B67A-9A27CFCE52E7}" type="pres">
      <dgm:prSet presAssocID="{F16BB18B-EF9F-4713-BE68-30B1D8BD1DE6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D312E405-7917-4022-8483-0A1825CD2AB0}" srcId="{4BB0ECE9-2E7C-4247-8AF0-74BDBE7D20B3}" destId="{6767A829-71AF-4AD1-B36E-4BB99DE2B3F9}" srcOrd="2" destOrd="0" parTransId="{56BC36AF-A189-4240-BF5A-794C2EB9CBC3}" sibTransId="{D66AA103-2CE8-452F-BB74-444C668E9139}"/>
    <dgm:cxn modelId="{7A0F460F-8F8A-42BE-8DCB-E853152C28D7}" type="presOf" srcId="{6A04E53D-9927-4844-99CF-361872C831E5}" destId="{A96948D2-A408-4755-AA59-4BEDD769B011}" srcOrd="0" destOrd="0" presId="urn:microsoft.com/office/officeart/2005/8/layout/vList2"/>
    <dgm:cxn modelId="{7F025C2E-DEE5-4A76-9162-600229A960B9}" srcId="{4BB0ECE9-2E7C-4247-8AF0-74BDBE7D20B3}" destId="{624AB02D-EFE7-4D16-93AF-3742A64382F1}" srcOrd="1" destOrd="0" parTransId="{7650467F-127C-4928-8226-580E319851D5}" sibTransId="{01EDC316-C74C-4602-9451-25B1183131C6}"/>
    <dgm:cxn modelId="{9D537934-D9DD-436C-A678-FE32BC81589B}" type="presOf" srcId="{4BB0ECE9-2E7C-4247-8AF0-74BDBE7D20B3}" destId="{A681EE47-1191-443B-952A-F48FEC9427EE}" srcOrd="0" destOrd="0" presId="urn:microsoft.com/office/officeart/2005/8/layout/vList2"/>
    <dgm:cxn modelId="{662AEA5D-11B4-4460-B8F9-8870AB5B431D}" type="presOf" srcId="{F16BB18B-EF9F-4713-BE68-30B1D8BD1DE6}" destId="{E3505582-0D2B-4411-B67A-9A27CFCE52E7}" srcOrd="0" destOrd="0" presId="urn:microsoft.com/office/officeart/2005/8/layout/vList2"/>
    <dgm:cxn modelId="{A7D31147-E062-4ABA-A92C-CA0BE1A6E695}" type="presOf" srcId="{624AB02D-EFE7-4D16-93AF-3742A64382F1}" destId="{43BC4DF7-F1F6-4375-A9D3-6B5900E64F08}" srcOrd="0" destOrd="0" presId="urn:microsoft.com/office/officeart/2005/8/layout/vList2"/>
    <dgm:cxn modelId="{F0E2D753-A1AA-4BB3-82D5-2CB7FD9AAE9E}" type="presOf" srcId="{8AF0E6CA-BD7E-4337-8C8D-F47CAF7D54F4}" destId="{BEA468CE-4F72-43EC-B618-A010AF2AFF89}" srcOrd="0" destOrd="0" presId="urn:microsoft.com/office/officeart/2005/8/layout/vList2"/>
    <dgm:cxn modelId="{9CCD6058-2159-45B3-AB24-23A99D4EAF43}" srcId="{4BB0ECE9-2E7C-4247-8AF0-74BDBE7D20B3}" destId="{1AA09453-9968-4F84-8802-AEA46C8D94B8}" srcOrd="3" destOrd="0" parTransId="{9111BA74-349A-4C62-BE2C-BE06A45D875B}" sibTransId="{A3074AD6-6D9D-448A-ADA5-410721AEEDDB}"/>
    <dgm:cxn modelId="{B3780FA0-3383-4BD3-8656-E32B96E4E4A8}" srcId="{4BB0ECE9-2E7C-4247-8AF0-74BDBE7D20B3}" destId="{6A04E53D-9927-4844-99CF-361872C831E5}" srcOrd="5" destOrd="0" parTransId="{BD254C69-556E-4C04-B827-2BC32387AC5B}" sibTransId="{61BEEE7A-4168-44FF-A05B-5E1B686452EC}"/>
    <dgm:cxn modelId="{04EC6FA4-968F-4075-ABAC-F6446B80233A}" type="presOf" srcId="{68B410E3-BEA8-43AB-9AAF-CF8C5EF0D106}" destId="{C077A32E-6BEB-4121-947B-19E31126EDF9}" srcOrd="0" destOrd="0" presId="urn:microsoft.com/office/officeart/2005/8/layout/vList2"/>
    <dgm:cxn modelId="{EDF6F2A5-7C3D-4EFF-8DC8-208935DDEA1F}" srcId="{4BB0ECE9-2E7C-4247-8AF0-74BDBE7D20B3}" destId="{F16BB18B-EF9F-4713-BE68-30B1D8BD1DE6}" srcOrd="6" destOrd="0" parTransId="{5AA15F24-A5DA-49DD-9BC2-601672DE1E45}" sibTransId="{727D3616-22D3-472B-A69F-13B43F48E11F}"/>
    <dgm:cxn modelId="{1D5139B0-8E00-42AA-AD7C-EAA31F4BF8B4}" type="presOf" srcId="{1AA09453-9968-4F84-8802-AEA46C8D94B8}" destId="{40751F16-B4A6-4076-A777-88DD85B3890C}" srcOrd="0" destOrd="0" presId="urn:microsoft.com/office/officeart/2005/8/layout/vList2"/>
    <dgm:cxn modelId="{C85B1CB6-346B-4A17-AD6E-AB5C5BE9401F}" srcId="{4BB0ECE9-2E7C-4247-8AF0-74BDBE7D20B3}" destId="{68B410E3-BEA8-43AB-9AAF-CF8C5EF0D106}" srcOrd="0" destOrd="0" parTransId="{B93DA179-A921-4E25-944D-B677614A488A}" sibTransId="{7A6297D0-71C9-4E02-A0FF-0625A0A78F9D}"/>
    <dgm:cxn modelId="{A9B229C8-315C-4F91-910D-9D3536EB88EE}" type="presOf" srcId="{6767A829-71AF-4AD1-B36E-4BB99DE2B3F9}" destId="{7A0B8343-3395-4A48-9FC2-699A065AC9A3}" srcOrd="0" destOrd="0" presId="urn:microsoft.com/office/officeart/2005/8/layout/vList2"/>
    <dgm:cxn modelId="{3F78ACEC-2A5A-42B7-A927-68DD143FEF11}" srcId="{4BB0ECE9-2E7C-4247-8AF0-74BDBE7D20B3}" destId="{8AF0E6CA-BD7E-4337-8C8D-F47CAF7D54F4}" srcOrd="4" destOrd="0" parTransId="{267105EC-B9B5-45B0-887C-0A41F5E088F1}" sibTransId="{93A82869-C692-4B80-AA9D-E8924D1CA27A}"/>
    <dgm:cxn modelId="{A22299AE-4EE6-4E45-8706-BD6843640196}" type="presParOf" srcId="{A681EE47-1191-443B-952A-F48FEC9427EE}" destId="{C077A32E-6BEB-4121-947B-19E31126EDF9}" srcOrd="0" destOrd="0" presId="urn:microsoft.com/office/officeart/2005/8/layout/vList2"/>
    <dgm:cxn modelId="{8338B680-1A1A-4878-8DE9-89D2627FE43F}" type="presParOf" srcId="{A681EE47-1191-443B-952A-F48FEC9427EE}" destId="{E239895D-988A-4666-A1B5-F6D2545A7CC9}" srcOrd="1" destOrd="0" presId="urn:microsoft.com/office/officeart/2005/8/layout/vList2"/>
    <dgm:cxn modelId="{3220F990-E6DF-4B59-B7E3-8E0D5B748B0A}" type="presParOf" srcId="{A681EE47-1191-443B-952A-F48FEC9427EE}" destId="{43BC4DF7-F1F6-4375-A9D3-6B5900E64F08}" srcOrd="2" destOrd="0" presId="urn:microsoft.com/office/officeart/2005/8/layout/vList2"/>
    <dgm:cxn modelId="{6485C17A-C158-435F-A416-3B76DDF189B0}" type="presParOf" srcId="{A681EE47-1191-443B-952A-F48FEC9427EE}" destId="{EBCF9621-AC34-489D-AB51-3C20022A48BA}" srcOrd="3" destOrd="0" presId="urn:microsoft.com/office/officeart/2005/8/layout/vList2"/>
    <dgm:cxn modelId="{D21850BC-5CB6-49FF-BE8E-E9E7C29662BB}" type="presParOf" srcId="{A681EE47-1191-443B-952A-F48FEC9427EE}" destId="{7A0B8343-3395-4A48-9FC2-699A065AC9A3}" srcOrd="4" destOrd="0" presId="urn:microsoft.com/office/officeart/2005/8/layout/vList2"/>
    <dgm:cxn modelId="{0E820299-2F81-4E89-A6EF-AB73F4B6FA42}" type="presParOf" srcId="{A681EE47-1191-443B-952A-F48FEC9427EE}" destId="{F06A6442-3DD3-4AFB-8F72-B4BE2C0E7AC3}" srcOrd="5" destOrd="0" presId="urn:microsoft.com/office/officeart/2005/8/layout/vList2"/>
    <dgm:cxn modelId="{E25CBEF1-DF8B-4008-BC43-CE21EADFD57F}" type="presParOf" srcId="{A681EE47-1191-443B-952A-F48FEC9427EE}" destId="{40751F16-B4A6-4076-A777-88DD85B3890C}" srcOrd="6" destOrd="0" presId="urn:microsoft.com/office/officeart/2005/8/layout/vList2"/>
    <dgm:cxn modelId="{87161882-6216-4F23-8E93-ABB4137D507D}" type="presParOf" srcId="{A681EE47-1191-443B-952A-F48FEC9427EE}" destId="{0C62CF4A-1993-4FE4-BA10-238F32077B8E}" srcOrd="7" destOrd="0" presId="urn:microsoft.com/office/officeart/2005/8/layout/vList2"/>
    <dgm:cxn modelId="{FE0B14CD-14B0-4B0C-A14F-959923D87A05}" type="presParOf" srcId="{A681EE47-1191-443B-952A-F48FEC9427EE}" destId="{BEA468CE-4F72-43EC-B618-A010AF2AFF89}" srcOrd="8" destOrd="0" presId="urn:microsoft.com/office/officeart/2005/8/layout/vList2"/>
    <dgm:cxn modelId="{53CCD4DD-0A02-4231-96BC-EF7ABD50528C}" type="presParOf" srcId="{A681EE47-1191-443B-952A-F48FEC9427EE}" destId="{C0B74BB5-DC40-411B-8685-A148B8E0C3DF}" srcOrd="9" destOrd="0" presId="urn:microsoft.com/office/officeart/2005/8/layout/vList2"/>
    <dgm:cxn modelId="{FADDE987-CE18-43F4-AD1F-9250FCE22AA3}" type="presParOf" srcId="{A681EE47-1191-443B-952A-F48FEC9427EE}" destId="{A96948D2-A408-4755-AA59-4BEDD769B011}" srcOrd="10" destOrd="0" presId="urn:microsoft.com/office/officeart/2005/8/layout/vList2"/>
    <dgm:cxn modelId="{A68167E3-8061-448D-9E4E-1372E26CCFE4}" type="presParOf" srcId="{A681EE47-1191-443B-952A-F48FEC9427EE}" destId="{CB3F514C-8798-4173-8C42-D198E1547AC1}" srcOrd="11" destOrd="0" presId="urn:microsoft.com/office/officeart/2005/8/layout/vList2"/>
    <dgm:cxn modelId="{C08D1034-15F1-4EEA-A987-73DCF6A6B757}" type="presParOf" srcId="{A681EE47-1191-443B-952A-F48FEC9427EE}" destId="{E3505582-0D2B-4411-B67A-9A27CFCE52E7}" srcOrd="12" destOrd="0" presId="urn:microsoft.com/office/officeart/2005/8/layout/vList2"/>
  </dgm:cxnLst>
  <dgm:bg/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1642A7-8C92-40AE-9656-1E7CFB6A532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8180BDB-BEFB-495D-B1E1-811F8DEE1CDE}">
      <dgm:prSet phldrT="[Tekst]" custT="1"/>
      <dgm:spPr>
        <a:solidFill>
          <a:srgbClr val="F8A6C3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pl-PL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Stowarzyszenie </a:t>
          </a:r>
        </a:p>
        <a:p>
          <a:r>
            <a:rPr lang="pl-PL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 Odrach</a:t>
          </a:r>
        </a:p>
      </dgm:t>
    </dgm:pt>
    <dgm:pt modelId="{22C7474C-ADEC-40AE-8B09-70118C039766}" type="parTrans" cxnId="{E29CD1E4-80D7-41B7-91AD-5BEAADFF8497}">
      <dgm:prSet/>
      <dgm:spPr/>
      <dgm:t>
        <a:bodyPr/>
        <a:lstStyle/>
        <a:p>
          <a:endParaRPr lang="pl-PL"/>
        </a:p>
      </dgm:t>
    </dgm:pt>
    <dgm:pt modelId="{61F15E04-05F7-4C92-AEFD-2510B40BC137}" type="sibTrans" cxnId="{E29CD1E4-80D7-41B7-91AD-5BEAADFF8497}">
      <dgm:prSet/>
      <dgm:spPr/>
      <dgm:t>
        <a:bodyPr/>
        <a:lstStyle/>
        <a:p>
          <a:endParaRPr lang="pl-PL"/>
        </a:p>
      </dgm:t>
    </dgm:pt>
    <dgm:pt modelId="{B22324B1-3E0A-4642-A716-E0448E5CD675}">
      <dgm:prSet phldrT="[Tekst]" custT="1"/>
      <dgm:spPr>
        <a:solidFill>
          <a:srgbClr val="F8A6C3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pl-PL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Akademia Sukcesu </a:t>
          </a:r>
        </a:p>
        <a:p>
          <a:r>
            <a:rPr lang="pl-PL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 Czersku</a:t>
          </a:r>
        </a:p>
      </dgm:t>
    </dgm:pt>
    <dgm:pt modelId="{D28FE53A-76AE-45A2-AD10-3865535733F3}" type="parTrans" cxnId="{330379F2-3622-42CE-80F1-5AB8CB2DEAC7}">
      <dgm:prSet/>
      <dgm:spPr/>
      <dgm:t>
        <a:bodyPr/>
        <a:lstStyle/>
        <a:p>
          <a:endParaRPr lang="pl-PL"/>
        </a:p>
      </dgm:t>
    </dgm:pt>
    <dgm:pt modelId="{02E496D9-90C5-4471-9DC1-84E15564A698}" type="sibTrans" cxnId="{330379F2-3622-42CE-80F1-5AB8CB2DEAC7}">
      <dgm:prSet/>
      <dgm:spPr/>
      <dgm:t>
        <a:bodyPr/>
        <a:lstStyle/>
        <a:p>
          <a:endParaRPr lang="pl-PL"/>
        </a:p>
      </dgm:t>
    </dgm:pt>
    <dgm:pt modelId="{92E50BA0-5C8F-4A3D-B0EB-862574089EBA}">
      <dgm:prSet phldrT="[Tekst]" custT="1"/>
      <dgm:spPr>
        <a:solidFill>
          <a:schemeClr val="accent4">
            <a:lumMod val="20000"/>
            <a:lumOff val="80000"/>
            <a:alpha val="9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pl-PL" sz="1800" dirty="0">
              <a:latin typeface="Arial" panose="020B0604020202020204" pitchFamily="34" charset="0"/>
              <a:cs typeface="Arial" panose="020B0604020202020204" pitchFamily="34" charset="0"/>
            </a:rPr>
            <a:t>1 mln zł. - 69 dzieci (od IX) </a:t>
          </a:r>
        </a:p>
      </dgm:t>
    </dgm:pt>
    <dgm:pt modelId="{3B6831FD-85CA-43D7-991B-97041AD4E1A3}" type="parTrans" cxnId="{87404F13-3C20-4BE0-87E8-5F8D37CAE380}">
      <dgm:prSet/>
      <dgm:spPr/>
      <dgm:t>
        <a:bodyPr/>
        <a:lstStyle/>
        <a:p>
          <a:endParaRPr lang="pl-PL"/>
        </a:p>
      </dgm:t>
    </dgm:pt>
    <dgm:pt modelId="{C7F12D79-816B-4DF0-817F-A96CB47E4022}" type="sibTrans" cxnId="{87404F13-3C20-4BE0-87E8-5F8D37CAE380}">
      <dgm:prSet/>
      <dgm:spPr/>
      <dgm:t>
        <a:bodyPr/>
        <a:lstStyle/>
        <a:p>
          <a:endParaRPr lang="pl-PL"/>
        </a:p>
      </dgm:t>
    </dgm:pt>
    <dgm:pt modelId="{C8300FEE-919B-437B-A603-57CCE37F7250}">
      <dgm:prSet phldrT="[Tekst]" custT="1"/>
      <dgm:spPr>
        <a:solidFill>
          <a:srgbClr val="F8A6C3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pl-PL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Przedszkole Aniołowo</a:t>
          </a:r>
        </a:p>
        <a:p>
          <a:r>
            <a:rPr lang="pl-PL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w Czersku</a:t>
          </a:r>
        </a:p>
      </dgm:t>
    </dgm:pt>
    <dgm:pt modelId="{75907D2D-8379-4E63-ACBF-56383F36EE58}" type="parTrans" cxnId="{D0039DBD-3880-49F2-AE63-75BC0C3F3B88}">
      <dgm:prSet/>
      <dgm:spPr/>
      <dgm:t>
        <a:bodyPr/>
        <a:lstStyle/>
        <a:p>
          <a:endParaRPr lang="pl-PL"/>
        </a:p>
      </dgm:t>
    </dgm:pt>
    <dgm:pt modelId="{40DFB31A-7628-4AFE-AFCE-3DD7435803B2}" type="sibTrans" cxnId="{D0039DBD-3880-49F2-AE63-75BC0C3F3B88}">
      <dgm:prSet/>
      <dgm:spPr/>
      <dgm:t>
        <a:bodyPr/>
        <a:lstStyle/>
        <a:p>
          <a:endParaRPr lang="pl-PL"/>
        </a:p>
      </dgm:t>
    </dgm:pt>
    <dgm:pt modelId="{F4F46ABC-BBCB-49AD-B0AD-4A6BAE5161B0}">
      <dgm:prSet phldrT="[Tekst]" custT="1"/>
      <dgm:spPr>
        <a:solidFill>
          <a:schemeClr val="accent4">
            <a:lumMod val="20000"/>
            <a:lumOff val="80000"/>
            <a:alpha val="9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pl-PL" sz="1800" dirty="0">
              <a:latin typeface="Arial" panose="020B0604020202020204" pitchFamily="34" charset="0"/>
              <a:cs typeface="Arial" panose="020B0604020202020204" pitchFamily="34" charset="0"/>
            </a:rPr>
            <a:t>620 tys. – 78 dzieci</a:t>
          </a:r>
        </a:p>
      </dgm:t>
    </dgm:pt>
    <dgm:pt modelId="{F7FE8478-432C-446A-8B06-92DAC89DF56F}" type="parTrans" cxnId="{F8B9A8AF-E771-42FC-891D-2256BE9C6D96}">
      <dgm:prSet/>
      <dgm:spPr/>
      <dgm:t>
        <a:bodyPr/>
        <a:lstStyle/>
        <a:p>
          <a:endParaRPr lang="pl-PL"/>
        </a:p>
      </dgm:t>
    </dgm:pt>
    <dgm:pt modelId="{A7C3EBF2-3276-4397-B969-D3809638699A}" type="sibTrans" cxnId="{F8B9A8AF-E771-42FC-891D-2256BE9C6D96}">
      <dgm:prSet/>
      <dgm:spPr/>
      <dgm:t>
        <a:bodyPr/>
        <a:lstStyle/>
        <a:p>
          <a:endParaRPr lang="pl-PL"/>
        </a:p>
      </dgm:t>
    </dgm:pt>
    <dgm:pt modelId="{A96E251C-A322-49D2-A734-E038342614C8}">
      <dgm:prSet phldrT="[Tekst]" custT="1"/>
      <dgm:spPr>
        <a:solidFill>
          <a:schemeClr val="accent2">
            <a:lumMod val="20000"/>
            <a:lumOff val="80000"/>
            <a:alpha val="9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pl-PL" sz="1800" dirty="0">
              <a:latin typeface="Arial" panose="020B0604020202020204" pitchFamily="34" charset="0"/>
              <a:cs typeface="Arial" panose="020B0604020202020204" pitchFamily="34" charset="0"/>
            </a:rPr>
            <a:t>558 tys. – 35 dzieci (od IX)</a:t>
          </a:r>
        </a:p>
      </dgm:t>
    </dgm:pt>
    <dgm:pt modelId="{45DEFE26-636A-4844-91EE-38F6C66811E9}" type="sibTrans" cxnId="{F0496739-1DAC-492F-B1E2-46E5A00C7921}">
      <dgm:prSet/>
      <dgm:spPr/>
      <dgm:t>
        <a:bodyPr/>
        <a:lstStyle/>
        <a:p>
          <a:endParaRPr lang="pl-PL"/>
        </a:p>
      </dgm:t>
    </dgm:pt>
    <dgm:pt modelId="{0E4DB26B-6522-41D4-915A-4D96525BEE65}" type="parTrans" cxnId="{F0496739-1DAC-492F-B1E2-46E5A00C7921}">
      <dgm:prSet/>
      <dgm:spPr/>
      <dgm:t>
        <a:bodyPr/>
        <a:lstStyle/>
        <a:p>
          <a:endParaRPr lang="pl-PL"/>
        </a:p>
      </dgm:t>
    </dgm:pt>
    <dgm:pt modelId="{8C361990-867A-4CD9-9ED4-87E2A10CC155}" type="pres">
      <dgm:prSet presAssocID="{671642A7-8C92-40AE-9656-1E7CFB6A532B}" presName="Name0" presStyleCnt="0">
        <dgm:presLayoutVars>
          <dgm:dir/>
          <dgm:animLvl val="lvl"/>
          <dgm:resizeHandles val="exact"/>
        </dgm:presLayoutVars>
      </dgm:prSet>
      <dgm:spPr/>
    </dgm:pt>
    <dgm:pt modelId="{B06A7202-4C02-4D1D-BA9F-19B702ACCE19}" type="pres">
      <dgm:prSet presAssocID="{68180BDB-BEFB-495D-B1E1-811F8DEE1CDE}" presName="linNode" presStyleCnt="0"/>
      <dgm:spPr/>
    </dgm:pt>
    <dgm:pt modelId="{32D1C7A2-3736-4077-A211-99C2D10EAB2A}" type="pres">
      <dgm:prSet presAssocID="{68180BDB-BEFB-495D-B1E1-811F8DEE1CDE}" presName="parentText" presStyleLbl="node1" presStyleIdx="0" presStyleCnt="3" custLinFactNeighborY="3844">
        <dgm:presLayoutVars>
          <dgm:chMax val="1"/>
          <dgm:bulletEnabled val="1"/>
        </dgm:presLayoutVars>
      </dgm:prSet>
      <dgm:spPr/>
    </dgm:pt>
    <dgm:pt modelId="{A7FDEF74-1B8A-412E-8343-851B3634AB75}" type="pres">
      <dgm:prSet presAssocID="{68180BDB-BEFB-495D-B1E1-811F8DEE1CDE}" presName="descendantText" presStyleLbl="alignAccFollowNode1" presStyleIdx="0" presStyleCnt="3">
        <dgm:presLayoutVars>
          <dgm:bulletEnabled val="1"/>
        </dgm:presLayoutVars>
      </dgm:prSet>
      <dgm:spPr/>
    </dgm:pt>
    <dgm:pt modelId="{2A6AC410-8249-43FA-BC8D-D754EFEE5E54}" type="pres">
      <dgm:prSet presAssocID="{61F15E04-05F7-4C92-AEFD-2510B40BC137}" presName="sp" presStyleCnt="0"/>
      <dgm:spPr/>
    </dgm:pt>
    <dgm:pt modelId="{52240A13-67D3-4195-90F4-7F5908791EA6}" type="pres">
      <dgm:prSet presAssocID="{B22324B1-3E0A-4642-A716-E0448E5CD675}" presName="linNode" presStyleCnt="0"/>
      <dgm:spPr/>
    </dgm:pt>
    <dgm:pt modelId="{C2337D3E-47E0-42BC-AEDB-E84E236292A6}" type="pres">
      <dgm:prSet presAssocID="{B22324B1-3E0A-4642-A716-E0448E5CD675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C8E89B5C-0880-4944-A88D-B2E7FDACA7B3}" type="pres">
      <dgm:prSet presAssocID="{B22324B1-3E0A-4642-A716-E0448E5CD675}" presName="descendantText" presStyleLbl="alignAccFollowNode1" presStyleIdx="1" presStyleCnt="3">
        <dgm:presLayoutVars>
          <dgm:bulletEnabled val="1"/>
        </dgm:presLayoutVars>
      </dgm:prSet>
      <dgm:spPr/>
    </dgm:pt>
    <dgm:pt modelId="{6456722A-FF3F-4554-9D39-D19E7B2946EC}" type="pres">
      <dgm:prSet presAssocID="{02E496D9-90C5-4471-9DC1-84E15564A698}" presName="sp" presStyleCnt="0"/>
      <dgm:spPr/>
    </dgm:pt>
    <dgm:pt modelId="{6F7AE9DE-C15E-4769-9767-0582BE70BC2C}" type="pres">
      <dgm:prSet presAssocID="{C8300FEE-919B-437B-A603-57CCE37F7250}" presName="linNode" presStyleCnt="0"/>
      <dgm:spPr/>
    </dgm:pt>
    <dgm:pt modelId="{DFA28DA5-2A5A-41AE-AC62-62CF720A143D}" type="pres">
      <dgm:prSet presAssocID="{C8300FEE-919B-437B-A603-57CCE37F7250}" presName="parentText" presStyleLbl="node1" presStyleIdx="2" presStyleCnt="3" custLinFactNeighborX="317" custLinFactNeighborY="1920">
        <dgm:presLayoutVars>
          <dgm:chMax val="1"/>
          <dgm:bulletEnabled val="1"/>
        </dgm:presLayoutVars>
      </dgm:prSet>
      <dgm:spPr/>
    </dgm:pt>
    <dgm:pt modelId="{780E42B8-B726-442E-87BB-56F9DAAA23C2}" type="pres">
      <dgm:prSet presAssocID="{C8300FEE-919B-437B-A603-57CCE37F7250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87404F13-3C20-4BE0-87E8-5F8D37CAE380}" srcId="{B22324B1-3E0A-4642-A716-E0448E5CD675}" destId="{92E50BA0-5C8F-4A3D-B0EB-862574089EBA}" srcOrd="0" destOrd="0" parTransId="{3B6831FD-85CA-43D7-991B-97041AD4E1A3}" sibTransId="{C7F12D79-816B-4DF0-817F-A96CB47E4022}"/>
    <dgm:cxn modelId="{60A5E222-CF19-400D-A68D-5D7AA8547B17}" type="presOf" srcId="{92E50BA0-5C8F-4A3D-B0EB-862574089EBA}" destId="{C8E89B5C-0880-4944-A88D-B2E7FDACA7B3}" srcOrd="0" destOrd="0" presId="urn:microsoft.com/office/officeart/2005/8/layout/vList5"/>
    <dgm:cxn modelId="{F0496739-1DAC-492F-B1E2-46E5A00C7921}" srcId="{68180BDB-BEFB-495D-B1E1-811F8DEE1CDE}" destId="{A96E251C-A322-49D2-A734-E038342614C8}" srcOrd="0" destOrd="0" parTransId="{0E4DB26B-6522-41D4-915A-4D96525BEE65}" sibTransId="{45DEFE26-636A-4844-91EE-38F6C66811E9}"/>
    <dgm:cxn modelId="{BE77337E-0D94-4379-A9D0-D174815B5ACB}" type="presOf" srcId="{C8300FEE-919B-437B-A603-57CCE37F7250}" destId="{DFA28DA5-2A5A-41AE-AC62-62CF720A143D}" srcOrd="0" destOrd="0" presId="urn:microsoft.com/office/officeart/2005/8/layout/vList5"/>
    <dgm:cxn modelId="{F8B9A8AF-E771-42FC-891D-2256BE9C6D96}" srcId="{C8300FEE-919B-437B-A603-57CCE37F7250}" destId="{F4F46ABC-BBCB-49AD-B0AD-4A6BAE5161B0}" srcOrd="0" destOrd="0" parTransId="{F7FE8478-432C-446A-8B06-92DAC89DF56F}" sibTransId="{A7C3EBF2-3276-4397-B969-D3809638699A}"/>
    <dgm:cxn modelId="{EBB183BB-6D7E-4DF0-A6EB-C4F6C3EBF95F}" type="presOf" srcId="{68180BDB-BEFB-495D-B1E1-811F8DEE1CDE}" destId="{32D1C7A2-3736-4077-A211-99C2D10EAB2A}" srcOrd="0" destOrd="0" presId="urn:microsoft.com/office/officeart/2005/8/layout/vList5"/>
    <dgm:cxn modelId="{D0039DBD-3880-49F2-AE63-75BC0C3F3B88}" srcId="{671642A7-8C92-40AE-9656-1E7CFB6A532B}" destId="{C8300FEE-919B-437B-A603-57CCE37F7250}" srcOrd="2" destOrd="0" parTransId="{75907D2D-8379-4E63-ACBF-56383F36EE58}" sibTransId="{40DFB31A-7628-4AFE-AFCE-3DD7435803B2}"/>
    <dgm:cxn modelId="{19B667C5-FECB-4248-A8DF-C0098D8CEED8}" type="presOf" srcId="{A96E251C-A322-49D2-A734-E038342614C8}" destId="{A7FDEF74-1B8A-412E-8343-851B3634AB75}" srcOrd="0" destOrd="0" presId="urn:microsoft.com/office/officeart/2005/8/layout/vList5"/>
    <dgm:cxn modelId="{482063CC-FC35-4555-92A7-3F3F90E6AD28}" type="presOf" srcId="{F4F46ABC-BBCB-49AD-B0AD-4A6BAE5161B0}" destId="{780E42B8-B726-442E-87BB-56F9DAAA23C2}" srcOrd="0" destOrd="0" presId="urn:microsoft.com/office/officeart/2005/8/layout/vList5"/>
    <dgm:cxn modelId="{F8ECC7D9-B851-42BF-AE76-39F9B042FB75}" type="presOf" srcId="{671642A7-8C92-40AE-9656-1E7CFB6A532B}" destId="{8C361990-867A-4CD9-9ED4-87E2A10CC155}" srcOrd="0" destOrd="0" presId="urn:microsoft.com/office/officeart/2005/8/layout/vList5"/>
    <dgm:cxn modelId="{E29CD1E4-80D7-41B7-91AD-5BEAADFF8497}" srcId="{671642A7-8C92-40AE-9656-1E7CFB6A532B}" destId="{68180BDB-BEFB-495D-B1E1-811F8DEE1CDE}" srcOrd="0" destOrd="0" parTransId="{22C7474C-ADEC-40AE-8B09-70118C039766}" sibTransId="{61F15E04-05F7-4C92-AEFD-2510B40BC137}"/>
    <dgm:cxn modelId="{330379F2-3622-42CE-80F1-5AB8CB2DEAC7}" srcId="{671642A7-8C92-40AE-9656-1E7CFB6A532B}" destId="{B22324B1-3E0A-4642-A716-E0448E5CD675}" srcOrd="1" destOrd="0" parTransId="{D28FE53A-76AE-45A2-AD10-3865535733F3}" sibTransId="{02E496D9-90C5-4471-9DC1-84E15564A698}"/>
    <dgm:cxn modelId="{55ED50F6-77CF-44E1-957C-108A49CC3521}" type="presOf" srcId="{B22324B1-3E0A-4642-A716-E0448E5CD675}" destId="{C2337D3E-47E0-42BC-AEDB-E84E236292A6}" srcOrd="0" destOrd="0" presId="urn:microsoft.com/office/officeart/2005/8/layout/vList5"/>
    <dgm:cxn modelId="{10F9E487-69AA-4ABB-8E93-1266D8A2D5B2}" type="presParOf" srcId="{8C361990-867A-4CD9-9ED4-87E2A10CC155}" destId="{B06A7202-4C02-4D1D-BA9F-19B702ACCE19}" srcOrd="0" destOrd="0" presId="urn:microsoft.com/office/officeart/2005/8/layout/vList5"/>
    <dgm:cxn modelId="{4D5F38ED-A967-4A5D-B196-7BC4E5B94D4F}" type="presParOf" srcId="{B06A7202-4C02-4D1D-BA9F-19B702ACCE19}" destId="{32D1C7A2-3736-4077-A211-99C2D10EAB2A}" srcOrd="0" destOrd="0" presId="urn:microsoft.com/office/officeart/2005/8/layout/vList5"/>
    <dgm:cxn modelId="{59185B77-7AB5-4A30-B62F-F419662DEE92}" type="presParOf" srcId="{B06A7202-4C02-4D1D-BA9F-19B702ACCE19}" destId="{A7FDEF74-1B8A-412E-8343-851B3634AB75}" srcOrd="1" destOrd="0" presId="urn:microsoft.com/office/officeart/2005/8/layout/vList5"/>
    <dgm:cxn modelId="{EA9551F7-06DF-4690-A0BF-B9B681ADCF80}" type="presParOf" srcId="{8C361990-867A-4CD9-9ED4-87E2A10CC155}" destId="{2A6AC410-8249-43FA-BC8D-D754EFEE5E54}" srcOrd="1" destOrd="0" presId="urn:microsoft.com/office/officeart/2005/8/layout/vList5"/>
    <dgm:cxn modelId="{B88F94FC-9C86-4056-A34A-9FAA386C6514}" type="presParOf" srcId="{8C361990-867A-4CD9-9ED4-87E2A10CC155}" destId="{52240A13-67D3-4195-90F4-7F5908791EA6}" srcOrd="2" destOrd="0" presId="urn:microsoft.com/office/officeart/2005/8/layout/vList5"/>
    <dgm:cxn modelId="{780C58B9-05D5-42DA-8D97-8C9F6BB60B2A}" type="presParOf" srcId="{52240A13-67D3-4195-90F4-7F5908791EA6}" destId="{C2337D3E-47E0-42BC-AEDB-E84E236292A6}" srcOrd="0" destOrd="0" presId="urn:microsoft.com/office/officeart/2005/8/layout/vList5"/>
    <dgm:cxn modelId="{903D0B26-E53E-440D-8D93-A81D757FA3F7}" type="presParOf" srcId="{52240A13-67D3-4195-90F4-7F5908791EA6}" destId="{C8E89B5C-0880-4944-A88D-B2E7FDACA7B3}" srcOrd="1" destOrd="0" presId="urn:microsoft.com/office/officeart/2005/8/layout/vList5"/>
    <dgm:cxn modelId="{FA4C7A60-7B33-4BA8-9503-E5B115A3D6DD}" type="presParOf" srcId="{8C361990-867A-4CD9-9ED4-87E2A10CC155}" destId="{6456722A-FF3F-4554-9D39-D19E7B2946EC}" srcOrd="3" destOrd="0" presId="urn:microsoft.com/office/officeart/2005/8/layout/vList5"/>
    <dgm:cxn modelId="{3A821AFC-369C-441A-B0D8-5751467893EF}" type="presParOf" srcId="{8C361990-867A-4CD9-9ED4-87E2A10CC155}" destId="{6F7AE9DE-C15E-4769-9767-0582BE70BC2C}" srcOrd="4" destOrd="0" presId="urn:microsoft.com/office/officeart/2005/8/layout/vList5"/>
    <dgm:cxn modelId="{A79A8B3B-902A-4B75-9339-3F8182C71792}" type="presParOf" srcId="{6F7AE9DE-C15E-4769-9767-0582BE70BC2C}" destId="{DFA28DA5-2A5A-41AE-AC62-62CF720A143D}" srcOrd="0" destOrd="0" presId="urn:microsoft.com/office/officeart/2005/8/layout/vList5"/>
    <dgm:cxn modelId="{09E2DE7B-4F6A-494F-8A14-5694693A9810}" type="presParOf" srcId="{6F7AE9DE-C15E-4769-9767-0582BE70BC2C}" destId="{780E42B8-B726-442E-87BB-56F9DAAA23C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1642A7-8C92-40AE-9656-1E7CFB6A532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C361990-867A-4CD9-9ED4-87E2A10CC155}" type="pres">
      <dgm:prSet presAssocID="{671642A7-8C92-40AE-9656-1E7CFB6A532B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F8ECC7D9-B851-42BF-AE76-39F9B042FB75}" type="presOf" srcId="{671642A7-8C92-40AE-9656-1E7CFB6A532B}" destId="{8C361990-867A-4CD9-9ED4-87E2A10CC15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1642A7-8C92-40AE-9656-1E7CFB6A532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C361990-867A-4CD9-9ED4-87E2A10CC155}" type="pres">
      <dgm:prSet presAssocID="{671642A7-8C92-40AE-9656-1E7CFB6A532B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F8ECC7D9-B851-42BF-AE76-39F9B042FB75}" type="presOf" srcId="{671642A7-8C92-40AE-9656-1E7CFB6A532B}" destId="{8C361990-867A-4CD9-9ED4-87E2A10CC15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77A32E-6BEB-4121-947B-19E31126EDF9}">
      <dsp:nvSpPr>
        <dsp:cNvPr id="0" name=""/>
        <dsp:cNvSpPr/>
      </dsp:nvSpPr>
      <dsp:spPr>
        <a:xfrm>
          <a:off x="0" y="29256"/>
          <a:ext cx="9144000" cy="617760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Dochody</a:t>
          </a:r>
          <a:r>
            <a:rPr lang="pl-PL" sz="2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-  </a:t>
          </a:r>
          <a:r>
            <a:rPr lang="pl-PL" sz="2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142,6</a:t>
          </a:r>
          <a:r>
            <a:rPr lang="pl-PL" sz="2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2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mln</a:t>
          </a:r>
          <a:r>
            <a:rPr lang="pl-PL" sz="2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zł</a:t>
          </a:r>
        </a:p>
      </dsp:txBody>
      <dsp:txXfrm>
        <a:off x="30157" y="59413"/>
        <a:ext cx="9083686" cy="557446"/>
      </dsp:txXfrm>
    </dsp:sp>
    <dsp:sp modelId="{43BC4DF7-F1F6-4375-A9D3-6B5900E64F08}">
      <dsp:nvSpPr>
        <dsp:cNvPr id="0" name=""/>
        <dsp:cNvSpPr/>
      </dsp:nvSpPr>
      <dsp:spPr>
        <a:xfrm>
          <a:off x="0" y="742056"/>
          <a:ext cx="9144000" cy="617760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Wydatki  -  143,1 mln zł  </a:t>
          </a:r>
        </a:p>
      </dsp:txBody>
      <dsp:txXfrm>
        <a:off x="30157" y="772213"/>
        <a:ext cx="9083686" cy="557446"/>
      </dsp:txXfrm>
    </dsp:sp>
    <dsp:sp modelId="{7A0B8343-3395-4A48-9FC2-699A065AC9A3}">
      <dsp:nvSpPr>
        <dsp:cNvPr id="0" name=""/>
        <dsp:cNvSpPr/>
      </dsp:nvSpPr>
      <dsp:spPr>
        <a:xfrm>
          <a:off x="0" y="1454856"/>
          <a:ext cx="9144000" cy="617760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pl-PL" sz="2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Deficyt </a:t>
          </a:r>
          <a:r>
            <a:rPr lang="pl-PL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- </a:t>
          </a:r>
          <a:r>
            <a:rPr lang="pl-PL" sz="2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0,5 mln zł</a:t>
          </a:r>
          <a:r>
            <a:rPr lang="pl-PL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pl-PL" sz="2400" kern="1200" dirty="0"/>
        </a:p>
      </dsp:txBody>
      <dsp:txXfrm>
        <a:off x="30157" y="1485013"/>
        <a:ext cx="9083686" cy="557446"/>
      </dsp:txXfrm>
    </dsp:sp>
    <dsp:sp modelId="{40751F16-B4A6-4076-A777-88DD85B3890C}">
      <dsp:nvSpPr>
        <dsp:cNvPr id="0" name=""/>
        <dsp:cNvSpPr/>
      </dsp:nvSpPr>
      <dsp:spPr>
        <a:xfrm>
          <a:off x="0" y="2167656"/>
          <a:ext cx="9144000" cy="61776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Przychody</a:t>
          </a:r>
          <a:r>
            <a:rPr lang="pl-PL" sz="2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-  </a:t>
          </a:r>
          <a:r>
            <a:rPr lang="pl-PL" sz="2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19,8 mln zł</a:t>
          </a:r>
          <a:r>
            <a:rPr lang="pl-PL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 </a:t>
          </a:r>
        </a:p>
      </dsp:txBody>
      <dsp:txXfrm>
        <a:off x="30157" y="2197813"/>
        <a:ext cx="9083686" cy="557446"/>
      </dsp:txXfrm>
    </dsp:sp>
    <dsp:sp modelId="{BEA468CE-4F72-43EC-B618-A010AF2AFF89}">
      <dsp:nvSpPr>
        <dsp:cNvPr id="0" name=""/>
        <dsp:cNvSpPr/>
      </dsp:nvSpPr>
      <dsp:spPr>
        <a:xfrm>
          <a:off x="0" y="2880456"/>
          <a:ext cx="9144000" cy="617760"/>
        </a:xfrm>
        <a:prstGeom prst="round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pl-PL" sz="2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Rozchody</a:t>
          </a:r>
          <a:r>
            <a:rPr lang="pl-PL" sz="2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–  </a:t>
          </a:r>
          <a:r>
            <a:rPr lang="pl-PL" sz="2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3,8 mln zł     </a:t>
          </a:r>
          <a:endParaRPr lang="pl-PL" sz="2400" kern="1200" dirty="0"/>
        </a:p>
      </dsp:txBody>
      <dsp:txXfrm>
        <a:off x="30157" y="2910613"/>
        <a:ext cx="9083686" cy="557446"/>
      </dsp:txXfrm>
    </dsp:sp>
    <dsp:sp modelId="{A96948D2-A408-4755-AA59-4BEDD769B011}">
      <dsp:nvSpPr>
        <dsp:cNvPr id="0" name=""/>
        <dsp:cNvSpPr/>
      </dsp:nvSpPr>
      <dsp:spPr>
        <a:xfrm>
          <a:off x="0" y="3593256"/>
          <a:ext cx="9144000" cy="617760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pl-PL" sz="2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Wolne środki  –  15,5 mln zł</a:t>
          </a:r>
          <a:endParaRPr lang="pl-PL" sz="2400" kern="1200" dirty="0"/>
        </a:p>
      </dsp:txBody>
      <dsp:txXfrm>
        <a:off x="30157" y="3623413"/>
        <a:ext cx="9083686" cy="557446"/>
      </dsp:txXfrm>
    </dsp:sp>
    <dsp:sp modelId="{E3505582-0D2B-4411-B67A-9A27CFCE52E7}">
      <dsp:nvSpPr>
        <dsp:cNvPr id="0" name=""/>
        <dsp:cNvSpPr/>
      </dsp:nvSpPr>
      <dsp:spPr>
        <a:xfrm>
          <a:off x="0" y="4306056"/>
          <a:ext cx="9144000" cy="617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Nadwyżka operacyjna – 10,7 mln zł   </a:t>
          </a:r>
          <a:endParaRPr lang="pl-PL" sz="2400" kern="1200" dirty="0"/>
        </a:p>
      </dsp:txBody>
      <dsp:txXfrm>
        <a:off x="30157" y="4336213"/>
        <a:ext cx="9083686" cy="5574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FDEF74-1B8A-412E-8343-851B3634AB75}">
      <dsp:nvSpPr>
        <dsp:cNvPr id="0" name=""/>
        <dsp:cNvSpPr/>
      </dsp:nvSpPr>
      <dsp:spPr>
        <a:xfrm rot="5400000">
          <a:off x="3414617" y="-1167570"/>
          <a:ext cx="1121829" cy="3741677"/>
        </a:xfrm>
        <a:prstGeom prst="round2Same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>
              <a:latin typeface="Arial" panose="020B0604020202020204" pitchFamily="34" charset="0"/>
              <a:cs typeface="Arial" panose="020B0604020202020204" pitchFamily="34" charset="0"/>
            </a:rPr>
            <a:t>558 tys. – 35 dzieci (od IX)</a:t>
          </a:r>
        </a:p>
      </dsp:txBody>
      <dsp:txXfrm rot="-5400000">
        <a:off x="2104694" y="197116"/>
        <a:ext cx="3686914" cy="1012303"/>
      </dsp:txXfrm>
    </dsp:sp>
    <dsp:sp modelId="{32D1C7A2-3736-4077-A211-99C2D10EAB2A}">
      <dsp:nvSpPr>
        <dsp:cNvPr id="0" name=""/>
        <dsp:cNvSpPr/>
      </dsp:nvSpPr>
      <dsp:spPr>
        <a:xfrm>
          <a:off x="0" y="56028"/>
          <a:ext cx="2104693" cy="1402286"/>
        </a:xfrm>
        <a:prstGeom prst="roundRect">
          <a:avLst/>
        </a:prstGeom>
        <a:solidFill>
          <a:srgbClr val="F8A6C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Stowarzyszenie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 Odrach</a:t>
          </a:r>
        </a:p>
      </dsp:txBody>
      <dsp:txXfrm>
        <a:off x="68454" y="124482"/>
        <a:ext cx="1967785" cy="1265378"/>
      </dsp:txXfrm>
    </dsp:sp>
    <dsp:sp modelId="{C8E89B5C-0880-4944-A88D-B2E7FDACA7B3}">
      <dsp:nvSpPr>
        <dsp:cNvPr id="0" name=""/>
        <dsp:cNvSpPr/>
      </dsp:nvSpPr>
      <dsp:spPr>
        <a:xfrm rot="5400000">
          <a:off x="3414617" y="304830"/>
          <a:ext cx="1121829" cy="3741677"/>
        </a:xfrm>
        <a:prstGeom prst="round2Same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>
              <a:latin typeface="Arial" panose="020B0604020202020204" pitchFamily="34" charset="0"/>
              <a:cs typeface="Arial" panose="020B0604020202020204" pitchFamily="34" charset="0"/>
            </a:rPr>
            <a:t>1 mln zł. - 69 dzieci (od IX) </a:t>
          </a:r>
        </a:p>
      </dsp:txBody>
      <dsp:txXfrm rot="-5400000">
        <a:off x="2104694" y="1669517"/>
        <a:ext cx="3686914" cy="1012303"/>
      </dsp:txXfrm>
    </dsp:sp>
    <dsp:sp modelId="{C2337D3E-47E0-42BC-AEDB-E84E236292A6}">
      <dsp:nvSpPr>
        <dsp:cNvPr id="0" name=""/>
        <dsp:cNvSpPr/>
      </dsp:nvSpPr>
      <dsp:spPr>
        <a:xfrm>
          <a:off x="0" y="1474525"/>
          <a:ext cx="2104693" cy="1402286"/>
        </a:xfrm>
        <a:prstGeom prst="roundRect">
          <a:avLst/>
        </a:prstGeom>
        <a:solidFill>
          <a:srgbClr val="F8A6C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Akademia Sukcesu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 Czersku</a:t>
          </a:r>
        </a:p>
      </dsp:txBody>
      <dsp:txXfrm>
        <a:off x="68454" y="1542979"/>
        <a:ext cx="1967785" cy="1265378"/>
      </dsp:txXfrm>
    </dsp:sp>
    <dsp:sp modelId="{780E42B8-B726-442E-87BB-56F9DAAA23C2}">
      <dsp:nvSpPr>
        <dsp:cNvPr id="0" name=""/>
        <dsp:cNvSpPr/>
      </dsp:nvSpPr>
      <dsp:spPr>
        <a:xfrm rot="5400000">
          <a:off x="3414617" y="1777231"/>
          <a:ext cx="1121829" cy="3741677"/>
        </a:xfrm>
        <a:prstGeom prst="round2Same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>
              <a:latin typeface="Arial" panose="020B0604020202020204" pitchFamily="34" charset="0"/>
              <a:cs typeface="Arial" panose="020B0604020202020204" pitchFamily="34" charset="0"/>
            </a:rPr>
            <a:t>620 tys. – 78 dzieci</a:t>
          </a:r>
        </a:p>
      </dsp:txBody>
      <dsp:txXfrm rot="-5400000">
        <a:off x="2104694" y="3141918"/>
        <a:ext cx="3686914" cy="1012303"/>
      </dsp:txXfrm>
    </dsp:sp>
    <dsp:sp modelId="{DFA28DA5-2A5A-41AE-AC62-62CF720A143D}">
      <dsp:nvSpPr>
        <dsp:cNvPr id="0" name=""/>
        <dsp:cNvSpPr/>
      </dsp:nvSpPr>
      <dsp:spPr>
        <a:xfrm>
          <a:off x="11861" y="2949051"/>
          <a:ext cx="2104693" cy="1402286"/>
        </a:xfrm>
        <a:prstGeom prst="roundRect">
          <a:avLst/>
        </a:prstGeom>
        <a:solidFill>
          <a:srgbClr val="F8A6C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Przedszkole Aniołowo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w Czersku</a:t>
          </a:r>
        </a:p>
      </dsp:txBody>
      <dsp:txXfrm>
        <a:off x="80315" y="3017505"/>
        <a:ext cx="1967785" cy="12653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</cdr:x>
      <cdr:y>0.80823</cdr:y>
    </cdr:from>
    <cdr:to>
      <cdr:x>0.68111</cdr:x>
      <cdr:y>0.88983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4690864" y="3658007"/>
          <a:ext cx="914400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0.58624</cdr:x>
      <cdr:y>0.79797</cdr:y>
    </cdr:from>
    <cdr:to>
      <cdr:x>0.69735</cdr:x>
      <cdr:y>1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4824536" y="384267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0.41124</cdr:x>
      <cdr:y>0.7912</cdr:y>
    </cdr:from>
    <cdr:to>
      <cdr:x>0.52235</cdr:x>
      <cdr:y>0.88306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3384376" y="3580934"/>
          <a:ext cx="914391" cy="4157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0.22634</cdr:x>
      <cdr:y>0.79305</cdr:y>
    </cdr:from>
    <cdr:to>
      <cdr:x>0.33745</cdr:x>
      <cdr:y>0.87013</cdr:y>
    </cdr:to>
    <cdr:sp macro="" textlink="">
      <cdr:nvSpPr>
        <cdr:cNvPr id="5" name="pole tekstowe 4"/>
        <cdr:cNvSpPr txBox="1"/>
      </cdr:nvSpPr>
      <cdr:spPr>
        <a:xfrm xmlns:a="http://schemas.openxmlformats.org/drawingml/2006/main">
          <a:off x="1944216" y="3804548"/>
          <a:ext cx="954395" cy="3697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0.76124</cdr:x>
      <cdr:y>0.79797</cdr:y>
    </cdr:from>
    <cdr:to>
      <cdr:x>0.87235</cdr:x>
      <cdr:y>1</cdr:y>
    </cdr:to>
    <cdr:sp macro="" textlink="">
      <cdr:nvSpPr>
        <cdr:cNvPr id="6" name="pole tekstowe 5"/>
        <cdr:cNvSpPr txBox="1"/>
      </cdr:nvSpPr>
      <cdr:spPr>
        <a:xfrm xmlns:a="http://schemas.openxmlformats.org/drawingml/2006/main">
          <a:off x="6264696" y="373172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dirty="0">
            <a:solidFill>
              <a:schemeClr val="tx1"/>
            </a:solidFill>
          </a:endParaRPr>
        </a:p>
        <a:p xmlns:a="http://schemas.openxmlformats.org/drawingml/2006/main">
          <a:endParaRPr lang="pl-PL" sz="1100" dirty="0">
            <a:solidFill>
              <a:schemeClr val="tx1"/>
            </a:solidFill>
          </a:endParaRPr>
        </a:p>
        <a:p xmlns:a="http://schemas.openxmlformats.org/drawingml/2006/main">
          <a:endParaRPr lang="pl-PL" dirty="0">
            <a:solidFill>
              <a:schemeClr val="tx1"/>
            </a:solidFill>
          </a:endParaRPr>
        </a:p>
        <a:p xmlns:a="http://schemas.openxmlformats.org/drawingml/2006/main">
          <a:endParaRPr lang="pl-PL" sz="1100" dirty="0">
            <a:solidFill>
              <a:schemeClr val="tx1"/>
            </a:solidFill>
          </a:endParaRPr>
        </a:p>
        <a:p xmlns:a="http://schemas.openxmlformats.org/drawingml/2006/main">
          <a:endParaRPr lang="pl-PL" sz="11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0.2625</cdr:x>
      <cdr:y>0</cdr:y>
    </cdr:from>
    <cdr:to>
      <cdr:x>0.37361</cdr:x>
      <cdr:y>0.20203</cdr:y>
    </cdr:to>
    <cdr:sp macro="" textlink="">
      <cdr:nvSpPr>
        <cdr:cNvPr id="7" name="pole tekstowe 6"/>
        <cdr:cNvSpPr txBox="1"/>
      </cdr:nvSpPr>
      <cdr:spPr>
        <a:xfrm xmlns:a="http://schemas.openxmlformats.org/drawingml/2006/main">
          <a:off x="2160240" y="-1329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0.44624</cdr:x>
      <cdr:y>0</cdr:y>
    </cdr:from>
    <cdr:to>
      <cdr:x>0.55735</cdr:x>
      <cdr:y>0.1906</cdr:y>
    </cdr:to>
    <cdr:sp macro="" textlink="">
      <cdr:nvSpPr>
        <cdr:cNvPr id="8" name="pole tekstowe 7"/>
        <cdr:cNvSpPr txBox="1"/>
      </cdr:nvSpPr>
      <cdr:spPr>
        <a:xfrm xmlns:a="http://schemas.openxmlformats.org/drawingml/2006/main">
          <a:off x="3672408" y="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AFD83-8EA7-4752-9C85-A17637A871DB}" type="datetimeFigureOut">
              <a:rPr lang="pl-PL" smtClean="0"/>
              <a:t>01.06.2022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004F9-27B6-401F-9928-EB990EEFF3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6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obrazu slajdu 1">
            <a:extLst>
              <a:ext uri="{FF2B5EF4-FFF2-40B4-BE49-F238E27FC236}">
                <a16:creationId xmlns:a16="http://schemas.microsoft.com/office/drawing/2014/main" id="{ABEAA266-16F0-4E91-9126-13A33CCDE7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6813" y="1241425"/>
            <a:ext cx="4464050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Symbol zastępczy notatek 2">
            <a:extLst>
              <a:ext uri="{FF2B5EF4-FFF2-40B4-BE49-F238E27FC236}">
                <a16:creationId xmlns:a16="http://schemas.microsoft.com/office/drawing/2014/main" id="{3A7AB15F-4CB9-4FA4-B429-789AE063AD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/>
          </a:p>
        </p:txBody>
      </p:sp>
      <p:sp>
        <p:nvSpPr>
          <p:cNvPr id="5124" name="Symbol zastępczy numeru slajdu 3">
            <a:extLst>
              <a:ext uri="{FF2B5EF4-FFF2-40B4-BE49-F238E27FC236}">
                <a16:creationId xmlns:a16="http://schemas.microsoft.com/office/drawing/2014/main" id="{0269E70A-60BD-477E-AAB0-3D3535EEDF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F49ADCF-9D64-4DB4-B61A-E796689BDEE4}" type="slidenum">
              <a:rPr lang="pl-PL" altLang="pl-PL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l-PL" altLang="pl-P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5966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004F9-27B6-401F-9928-EB990EEFF3AD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58513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4C5FE-1654-41F1-A293-BC318D2835ED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11587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4C5FE-1654-41F1-A293-BC318D2835ED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0230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004F9-27B6-401F-9928-EB990EEFF3AD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91762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004F9-27B6-401F-9928-EB990EEFF3AD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06230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004F9-27B6-401F-9928-EB990EEFF3AD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11598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004F9-27B6-401F-9928-EB990EEFF3AD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00847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4C5FE-1654-41F1-A293-BC318D2835ED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30779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004F9-27B6-401F-9928-EB990EEFF3AD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57623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4C5FE-1654-41F1-A293-BC318D2835ED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9235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004F9-27B6-401F-9928-EB990EEFF3AD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39465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4C5FE-1654-41F1-A293-BC318D2835ED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614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4C5FE-1654-41F1-A293-BC318D2835ED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557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4C5FE-1654-41F1-A293-BC318D2835ED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15863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obrazu slajdu 1">
            <a:extLst>
              <a:ext uri="{FF2B5EF4-FFF2-40B4-BE49-F238E27FC236}">
                <a16:creationId xmlns:a16="http://schemas.microsoft.com/office/drawing/2014/main" id="{ABEAA266-16F0-4E91-9126-13A33CCDE7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6813" y="1241425"/>
            <a:ext cx="4464050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Symbol zastępczy notatek 2">
            <a:extLst>
              <a:ext uri="{FF2B5EF4-FFF2-40B4-BE49-F238E27FC236}">
                <a16:creationId xmlns:a16="http://schemas.microsoft.com/office/drawing/2014/main" id="{3A7AB15F-4CB9-4FA4-B429-789AE063AD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5124" name="Symbol zastępczy numeru slajdu 3">
            <a:extLst>
              <a:ext uri="{FF2B5EF4-FFF2-40B4-BE49-F238E27FC236}">
                <a16:creationId xmlns:a16="http://schemas.microsoft.com/office/drawing/2014/main" id="{0269E70A-60BD-477E-AAB0-3D3535EEDF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F49ADCF-9D64-4DB4-B61A-E796689BDEE4}" type="slidenum">
              <a:rPr lang="pl-PL" altLang="pl-PL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pl-PL" altLang="pl-P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966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004F9-27B6-401F-9928-EB990EEFF3AD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2999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004F9-27B6-401F-9928-EB990EEFF3AD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6167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4C5FE-1654-41F1-A293-BC318D2835ED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6900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4C5FE-1654-41F1-A293-BC318D2835ED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6634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4C5FE-1654-41F1-A293-BC318D2835ED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9993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4C5FE-1654-41F1-A293-BC318D2835ED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9846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                                                 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4C5FE-1654-41F1-A293-BC318D2835ED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1425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8513B4-3200-485F-83D7-BF58637FF7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42A9056-CDA3-4766-8F4A-62314428D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6BB262D-1DFA-441C-9162-273BC3BF8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3D13-3BE0-42E3-AB95-B373B222B57B}" type="datetimeFigureOut">
              <a:rPr lang="pl-PL" smtClean="0"/>
              <a:t>01.06.2022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D23CEC1-C06B-408A-B6B2-322A9B058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32DFBE3-402E-400B-A0AD-C98F07A48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2995-39D8-4FC6-8CFC-DFE95FA929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0184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7458A7-E163-4584-A86F-97B0FC1A5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0B95262-CC70-4DBF-BB0C-236B87012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FD76BAF-A302-4534-BF93-EA0BFA44E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3D13-3BE0-42E3-AB95-B373B222B57B}" type="datetimeFigureOut">
              <a:rPr lang="pl-PL" smtClean="0"/>
              <a:t>01.06.2022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1C60822-5AE0-48F1-AB51-556A383A5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2F3EE6F-B998-4F4D-9687-107BC1C94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2995-39D8-4FC6-8CFC-DFE95FA929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7481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36F22FE3-B7E1-4F8B-9C4D-E9A8F34DDD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D644E79-8468-4ACD-A078-ADD8159B5C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5A1F80E-6D7B-4F5B-9B6B-00E3E6F55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3D13-3BE0-42E3-AB95-B373B222B57B}" type="datetimeFigureOut">
              <a:rPr lang="pl-PL" smtClean="0"/>
              <a:t>01.06.2022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15B3F97-06DA-4A19-932F-B24054D50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B459BB5-1D65-4DD1-B7C1-3F724F9A1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2995-39D8-4FC6-8CFC-DFE95FA929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771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53CEEE-4DD2-41BD-B186-8AA244894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C70D96-4CC7-4274-9C20-D33CBDFF6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895E15E-9E3D-4972-98AF-0241391E3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3D13-3BE0-42E3-AB95-B373B222B57B}" type="datetimeFigureOut">
              <a:rPr lang="pl-PL" smtClean="0"/>
              <a:t>01.06.2022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5F739F3-5B2A-4BEE-80D9-99EB924DD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F0A9442-94E3-4C80-8154-6DA05AEC9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2995-39D8-4FC6-8CFC-DFE95FA929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2285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1B0E47-30B0-42F8-9FDB-29E0AE287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4939D6F-555E-4114-B1E2-8472AF442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178DBA3-84BD-44F2-AE17-60E50B2FC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3D13-3BE0-42E3-AB95-B373B222B57B}" type="datetimeFigureOut">
              <a:rPr lang="pl-PL" smtClean="0"/>
              <a:t>01.06.2022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59F9F31-1A0C-4DA3-8CDE-B6A086118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D8B10F1-AAAB-40C6-BF6F-6C0FF4BB2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2995-39D8-4FC6-8CFC-DFE95FA929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199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DDCA06-81F8-450C-A927-5F9D13306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B9FBE7-8D0E-4B55-9E74-F39DA706BF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66EEA7D-0072-4BB6-B0A8-5DD952260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12AE788-E3E1-40A2-A2F2-52B8D518D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3D13-3BE0-42E3-AB95-B373B222B57B}" type="datetimeFigureOut">
              <a:rPr lang="pl-PL" smtClean="0"/>
              <a:t>01.06.2022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6859EE5-A22D-4327-8303-D5D11F02B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A37FBF8-6DC0-4CA4-B5F0-7D82CD2A0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2995-39D8-4FC6-8CFC-DFE95FA929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1398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FA6A48-527C-48BC-B282-DCA8B8871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6844AE1-6389-4BC3-9DA4-265BEB912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536234E-B40C-46B6-B208-211AA45C2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E577858-5BAF-40B7-86BE-7665A26972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AF3FD7D-A4E1-4667-8B32-5E649A222C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AFFC4123-01AB-406D-9EDC-E2C7751D4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3D13-3BE0-42E3-AB95-B373B222B57B}" type="datetimeFigureOut">
              <a:rPr lang="pl-PL" smtClean="0"/>
              <a:t>01.06.2022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59B72CEE-1385-45B9-958A-DCAF08394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93EDFFB1-EF32-4F9F-811D-4D0146689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2995-39D8-4FC6-8CFC-DFE95FA929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3162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3E6322-E298-49EC-898D-450730B72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F602889-DE14-4974-B3F0-394BB1695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3D13-3BE0-42E3-AB95-B373B222B57B}" type="datetimeFigureOut">
              <a:rPr lang="pl-PL" smtClean="0"/>
              <a:t>01.06.2022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629FFB1-2845-446E-84F8-B48D6E96F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202263D-FFF3-44D6-8BAA-FE2D254F4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2995-39D8-4FC6-8CFC-DFE95FA929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5160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E9F099E1-CF78-4B4C-8971-A18D747EE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3D13-3BE0-42E3-AB95-B373B222B57B}" type="datetimeFigureOut">
              <a:rPr lang="pl-PL" smtClean="0"/>
              <a:t>01.06.2022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BA035CEA-C396-4F05-B2DF-145ED4D37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C57D2DE-5891-4D4F-9B5D-5474E9DCD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2995-39D8-4FC6-8CFC-DFE95FA929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448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C23A3D-60FD-4B7F-99C3-594F0124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DB5504-B27E-4332-8610-A7A8E7D61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D93249B-37F9-4450-A261-A9D5FCBFE5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9BCE98C-1CC5-4E69-AC8D-C1ADECFAA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3D13-3BE0-42E3-AB95-B373B222B57B}" type="datetimeFigureOut">
              <a:rPr lang="pl-PL" smtClean="0"/>
              <a:t>01.06.2022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A05FAA5-73D4-4511-9E72-0325CFA57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54666A9-8FCA-4326-A27F-939D761B1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2995-39D8-4FC6-8CFC-DFE95FA929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424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827C3C-A626-4480-BBCB-A5A359ED3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DB080DC-F056-4285-A419-29EBB49E9F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EAB576A-4DB2-4B52-8D89-54B42AD115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185585A-EEA9-4DEF-8D17-6965D59EB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3D13-3BE0-42E3-AB95-B373B222B57B}" type="datetimeFigureOut">
              <a:rPr lang="pl-PL" smtClean="0"/>
              <a:t>01.06.2022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5FCE014-AB5E-42CC-84AA-E358C49AE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7AF9FF2-4515-4F1C-BA77-E317C15C3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2995-39D8-4FC6-8CFC-DFE95FA929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264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D355B26-449E-4CBD-B7DC-6F6A43514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8348232-EB53-417B-86D3-89E1FF04B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B87EDEA-B728-4C81-9C5C-64296B2E92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B3D13-3BE0-42E3-AB95-B373B222B57B}" type="datetimeFigureOut">
              <a:rPr lang="pl-PL" smtClean="0"/>
              <a:t>01.06.2022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CA6A806-05AB-4E1B-B50A-4F238AA86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160E32C-F8E7-45CB-A85F-CD397598C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B2995-39D8-4FC6-8CFC-DFE95FA929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022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Obraz 3">
            <a:extLst>
              <a:ext uri="{FF2B5EF4-FFF2-40B4-BE49-F238E27FC236}">
                <a16:creationId xmlns:a16="http://schemas.microsoft.com/office/drawing/2014/main" id="{E52D6FFA-CC5C-4111-AA27-0B48B91F91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49" y="0"/>
            <a:ext cx="7943851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8">
            <a:extLst>
              <a:ext uri="{FF2B5EF4-FFF2-40B4-BE49-F238E27FC236}">
                <a16:creationId xmlns:a16="http://schemas.microsoft.com/office/drawing/2014/main" id="{6FE526CD-B5B6-49CC-87E4-B5ABD56A9C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314"/>
            <a:ext cx="9144000" cy="5186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Rectangle 122">
            <a:extLst>
              <a:ext uri="{FF2B5EF4-FFF2-40B4-BE49-F238E27FC236}">
                <a16:creationId xmlns:a16="http://schemas.microsoft.com/office/drawing/2014/main" id="{8CA34AE0-E947-4724-A30D-EA37585B63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4925" y="1484314"/>
            <a:ext cx="6534150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pl-PL" sz="4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203A21B-307F-47C0-BC8B-3E3824C5C3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05125" y="3241138"/>
            <a:ext cx="5969934" cy="2883438"/>
          </a:xfrm>
        </p:spPr>
        <p:txBody>
          <a:bodyPr rtlCol="0">
            <a:normAutofit/>
          </a:bodyPr>
          <a:lstStyle/>
          <a:p>
            <a:pPr>
              <a:defRPr/>
            </a:pPr>
            <a:br>
              <a:rPr lang="pl-PL" sz="32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32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WYKONANIE BUDŻETU </a:t>
            </a:r>
            <a:br>
              <a:rPr lang="pl-PL" sz="32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2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GMINY CZERSK   </a:t>
            </a:r>
            <a:br>
              <a:rPr lang="pl-PL" sz="32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2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ROK 2021</a:t>
            </a:r>
          </a:p>
        </p:txBody>
      </p:sp>
      <p:pic>
        <p:nvPicPr>
          <p:cNvPr id="7" name="Obraz 8">
            <a:extLst>
              <a:ext uri="{FF2B5EF4-FFF2-40B4-BE49-F238E27FC236}">
                <a16:creationId xmlns:a16="http://schemas.microsoft.com/office/drawing/2014/main" id="{8FA59B09-92EB-433C-BCFE-D04840972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01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80D190-E908-E9D6-E6F2-8C230A9FA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714" y="365126"/>
            <a:ext cx="6966636" cy="315911"/>
          </a:xfrm>
        </p:spPr>
        <p:txBody>
          <a:bodyPr>
            <a:normAutofit/>
          </a:bodyPr>
          <a:lstStyle/>
          <a:p>
            <a:pPr algn="ctr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WYKONANIE BUDŻETU GMINY CZERSK ZA ROK 2021</a:t>
            </a:r>
            <a:endParaRPr lang="pl-PL" sz="1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E26A7E-2DAF-5C94-9C8A-6F4FA2446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2811" y="1058134"/>
            <a:ext cx="7098442" cy="11317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STRUKTURA DOCHODÓW GMINY CZERSK </a:t>
            </a:r>
            <a:br>
              <a:rPr lang="pl-PL" sz="24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W ROKU 2021 W PORÓWNANIU DO LAT </a:t>
            </a:r>
            <a:br>
              <a:rPr lang="pl-PL" sz="24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2019 - 2020</a:t>
            </a:r>
          </a:p>
        </p:txBody>
      </p:sp>
      <p:pic>
        <p:nvPicPr>
          <p:cNvPr id="4" name="Obraz 8">
            <a:extLst>
              <a:ext uri="{FF2B5EF4-FFF2-40B4-BE49-F238E27FC236}">
                <a16:creationId xmlns:a16="http://schemas.microsoft.com/office/drawing/2014/main" id="{C84E348F-0A00-D0E9-2401-8D4EE25DFE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314449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95A4B091-526B-7216-FDAC-9B99B686B4CC}"/>
              </a:ext>
            </a:extLst>
          </p:cNvPr>
          <p:cNvPicPr/>
          <p:nvPr/>
        </p:nvPicPr>
        <p:blipFill dpi="0">
          <a:blip r:embed="rId4"/>
          <a:srcRect/>
          <a:stretch>
            <a:fillRect/>
          </a:stretch>
        </p:blipFill>
        <p:spPr>
          <a:xfrm>
            <a:off x="1227438" y="2259748"/>
            <a:ext cx="1905000" cy="2660650"/>
          </a:xfrm>
          <a:prstGeom prst="rect">
            <a:avLst/>
          </a:prstGeom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D13A7AD9-7DA3-4535-7D50-EA7C7BCEC98F}"/>
              </a:ext>
            </a:extLst>
          </p:cNvPr>
          <p:cNvPicPr/>
          <p:nvPr/>
        </p:nvPicPr>
        <p:blipFill dpi="0">
          <a:blip r:embed="rId5"/>
          <a:srcRect/>
          <a:stretch>
            <a:fillRect/>
          </a:stretch>
        </p:blipFill>
        <p:spPr>
          <a:xfrm>
            <a:off x="3859426" y="2189898"/>
            <a:ext cx="1905000" cy="2730500"/>
          </a:xfrm>
          <a:prstGeom prst="rect">
            <a:avLst/>
          </a:prstGeom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8C39AAAC-0458-C466-50D5-41A4675ED06C}"/>
              </a:ext>
            </a:extLst>
          </p:cNvPr>
          <p:cNvPicPr/>
          <p:nvPr/>
        </p:nvPicPr>
        <p:blipFill dpi="0">
          <a:blip r:embed="rId6"/>
          <a:srcRect/>
          <a:stretch>
            <a:fillRect/>
          </a:stretch>
        </p:blipFill>
        <p:spPr>
          <a:xfrm>
            <a:off x="6301947" y="2234840"/>
            <a:ext cx="1905001" cy="264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1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Obraz 8">
            <a:extLst>
              <a:ext uri="{FF2B5EF4-FFF2-40B4-BE49-F238E27FC236}">
                <a16:creationId xmlns:a16="http://schemas.microsoft.com/office/drawing/2014/main" id="{8FA59B09-92EB-433C-BCFE-D04840972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F2D6DF4-E5AC-4CA0-9D0D-BE3145A3726E}"/>
              </a:ext>
            </a:extLst>
          </p:cNvPr>
          <p:cNvSpPr txBox="1"/>
          <p:nvPr/>
        </p:nvSpPr>
        <p:spPr>
          <a:xfrm>
            <a:off x="1306633" y="906760"/>
            <a:ext cx="680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WYDATKI WG GRUP  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688955C2-EA99-42E3-A3BA-739A44F494A1}"/>
              </a:ext>
            </a:extLst>
          </p:cNvPr>
          <p:cNvSpPr/>
          <p:nvPr/>
        </p:nvSpPr>
        <p:spPr>
          <a:xfrm>
            <a:off x="2079345" y="2048779"/>
            <a:ext cx="1420905" cy="1878302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Wydatki bieżące</a:t>
            </a:r>
          </a:p>
          <a:p>
            <a:pPr algn="ctr"/>
            <a:endParaRPr 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115,3 </a:t>
            </a:r>
          </a:p>
          <a:p>
            <a:pPr algn="ctr"/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tj.80,6%</a:t>
            </a:r>
          </a:p>
          <a:p>
            <a:pPr algn="ctr"/>
            <a:endParaRPr 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4C681CA-2FDF-4D97-98C4-0214388EFA76}"/>
              </a:ext>
            </a:extLst>
          </p:cNvPr>
          <p:cNvSpPr/>
          <p:nvPr/>
        </p:nvSpPr>
        <p:spPr>
          <a:xfrm>
            <a:off x="2047850" y="4580139"/>
            <a:ext cx="1452401" cy="1915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Wydatki</a:t>
            </a:r>
          </a:p>
          <a:p>
            <a:pPr algn="ctr"/>
            <a:r>
              <a:rPr lang="pl-P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majątkowe</a:t>
            </a:r>
          </a:p>
          <a:p>
            <a:pPr algn="ctr"/>
            <a:endParaRPr 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27,8</a:t>
            </a:r>
            <a:r>
              <a:rPr lang="pl-PL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tj.19,4%</a:t>
            </a:r>
          </a:p>
          <a:p>
            <a:pPr algn="ctr"/>
            <a:endParaRPr 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wal 4">
            <a:extLst>
              <a:ext uri="{FF2B5EF4-FFF2-40B4-BE49-F238E27FC236}">
                <a16:creationId xmlns:a16="http://schemas.microsoft.com/office/drawing/2014/main" id="{C21FCA57-3BB9-459C-A8E9-2E1EC91F5FE9}"/>
              </a:ext>
            </a:extLst>
          </p:cNvPr>
          <p:cNvSpPr/>
          <p:nvPr/>
        </p:nvSpPr>
        <p:spPr>
          <a:xfrm>
            <a:off x="80158" y="3039710"/>
            <a:ext cx="1794017" cy="176088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WYDATKI</a:t>
            </a:r>
          </a:p>
          <a:p>
            <a:pPr algn="ctr"/>
            <a:endParaRPr lang="pl-PL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143,1</a:t>
            </a:r>
          </a:p>
        </p:txBody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id="{8CAFB276-7426-4240-B3B3-301F62CBCCF8}"/>
              </a:ext>
            </a:extLst>
          </p:cNvPr>
          <p:cNvSpPr/>
          <p:nvPr/>
        </p:nvSpPr>
        <p:spPr>
          <a:xfrm>
            <a:off x="3990109" y="1612228"/>
            <a:ext cx="5153891" cy="457201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Wynagrodzenia z pochodnymi – 38,2</a:t>
            </a:r>
          </a:p>
        </p:txBody>
      </p:sp>
      <p:sp>
        <p:nvSpPr>
          <p:cNvPr id="16" name="Prostokąt 15">
            <a:extLst>
              <a:ext uri="{FF2B5EF4-FFF2-40B4-BE49-F238E27FC236}">
                <a16:creationId xmlns:a16="http://schemas.microsoft.com/office/drawing/2014/main" id="{A2BB09B9-F446-4247-A1A7-C8D3496FEE3E}"/>
              </a:ext>
            </a:extLst>
          </p:cNvPr>
          <p:cNvSpPr/>
          <p:nvPr/>
        </p:nvSpPr>
        <p:spPr>
          <a:xfrm>
            <a:off x="3990109" y="2795686"/>
            <a:ext cx="5153892" cy="400111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Pozostałe bieżące – 25,2</a:t>
            </a:r>
          </a:p>
        </p:txBody>
      </p:sp>
      <p:sp>
        <p:nvSpPr>
          <p:cNvPr id="17" name="Prostokąt 16">
            <a:extLst>
              <a:ext uri="{FF2B5EF4-FFF2-40B4-BE49-F238E27FC236}">
                <a16:creationId xmlns:a16="http://schemas.microsoft.com/office/drawing/2014/main" id="{72B45E40-9884-4099-AE52-48FCD10C0D6D}"/>
              </a:ext>
            </a:extLst>
          </p:cNvPr>
          <p:cNvSpPr/>
          <p:nvPr/>
        </p:nvSpPr>
        <p:spPr>
          <a:xfrm>
            <a:off x="3990109" y="2184700"/>
            <a:ext cx="5153891" cy="457201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Świadczenia na rzecz osób fizycznych – 45,8</a:t>
            </a:r>
          </a:p>
        </p:txBody>
      </p:sp>
      <p:sp>
        <p:nvSpPr>
          <p:cNvPr id="20" name="Prostokąt 19">
            <a:extLst>
              <a:ext uri="{FF2B5EF4-FFF2-40B4-BE49-F238E27FC236}">
                <a16:creationId xmlns:a16="http://schemas.microsoft.com/office/drawing/2014/main" id="{F80D2CE3-6D42-4715-BEA5-939DD57AFA1E}"/>
              </a:ext>
            </a:extLst>
          </p:cNvPr>
          <p:cNvSpPr/>
          <p:nvPr/>
        </p:nvSpPr>
        <p:spPr>
          <a:xfrm>
            <a:off x="3990108" y="3328521"/>
            <a:ext cx="5153891" cy="400111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Dotacje z budżetu – 5,2</a:t>
            </a:r>
          </a:p>
        </p:txBody>
      </p:sp>
      <p:sp>
        <p:nvSpPr>
          <p:cNvPr id="21" name="Prostokąt 20">
            <a:extLst>
              <a:ext uri="{FF2B5EF4-FFF2-40B4-BE49-F238E27FC236}">
                <a16:creationId xmlns:a16="http://schemas.microsoft.com/office/drawing/2014/main" id="{D57742FD-ADB5-4D33-B7B6-D5AA585EE32A}"/>
              </a:ext>
            </a:extLst>
          </p:cNvPr>
          <p:cNvSpPr/>
          <p:nvPr/>
        </p:nvSpPr>
        <p:spPr>
          <a:xfrm>
            <a:off x="3990109" y="3829111"/>
            <a:ext cx="5153891" cy="407789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Odsetki, poręczenie i inne – 0,4</a:t>
            </a:r>
          </a:p>
        </p:txBody>
      </p:sp>
      <p:cxnSp>
        <p:nvCxnSpPr>
          <p:cNvPr id="25" name="Łącznik prosty ze strzałką 24">
            <a:extLst>
              <a:ext uri="{FF2B5EF4-FFF2-40B4-BE49-F238E27FC236}">
                <a16:creationId xmlns:a16="http://schemas.microsoft.com/office/drawing/2014/main" id="{AD7D7EAE-79E9-4BBB-8F17-BC5D9A6257FD}"/>
              </a:ext>
            </a:extLst>
          </p:cNvPr>
          <p:cNvCxnSpPr/>
          <p:nvPr/>
        </p:nvCxnSpPr>
        <p:spPr>
          <a:xfrm flipV="1">
            <a:off x="3500252" y="2204699"/>
            <a:ext cx="391886" cy="336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ze strzałką 26">
            <a:extLst>
              <a:ext uri="{FF2B5EF4-FFF2-40B4-BE49-F238E27FC236}">
                <a16:creationId xmlns:a16="http://schemas.microsoft.com/office/drawing/2014/main" id="{4410CCC8-B07B-4B09-A953-63D2E3A6953B}"/>
              </a:ext>
            </a:extLst>
          </p:cNvPr>
          <p:cNvCxnSpPr/>
          <p:nvPr/>
        </p:nvCxnSpPr>
        <p:spPr>
          <a:xfrm flipV="1">
            <a:off x="3500252" y="2541319"/>
            <a:ext cx="489857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>
            <a:extLst>
              <a:ext uri="{FF2B5EF4-FFF2-40B4-BE49-F238E27FC236}">
                <a16:creationId xmlns:a16="http://schemas.microsoft.com/office/drawing/2014/main" id="{56A0DD82-10F5-4BFE-A665-FA0051D880BC}"/>
              </a:ext>
            </a:extLst>
          </p:cNvPr>
          <p:cNvCxnSpPr/>
          <p:nvPr/>
        </p:nvCxnSpPr>
        <p:spPr>
          <a:xfrm>
            <a:off x="3544785" y="3085759"/>
            <a:ext cx="4453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ze strzałką 32">
            <a:extLst>
              <a:ext uri="{FF2B5EF4-FFF2-40B4-BE49-F238E27FC236}">
                <a16:creationId xmlns:a16="http://schemas.microsoft.com/office/drawing/2014/main" id="{B9D4F2F4-54F8-451C-80EF-17661B7C0CC2}"/>
              </a:ext>
            </a:extLst>
          </p:cNvPr>
          <p:cNvCxnSpPr/>
          <p:nvPr/>
        </p:nvCxnSpPr>
        <p:spPr>
          <a:xfrm>
            <a:off x="3500252" y="3429000"/>
            <a:ext cx="489857" cy="1573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y ze strzałką 34">
            <a:extLst>
              <a:ext uri="{FF2B5EF4-FFF2-40B4-BE49-F238E27FC236}">
                <a16:creationId xmlns:a16="http://schemas.microsoft.com/office/drawing/2014/main" id="{141AD6F8-93AA-4FA2-9638-2DC4CC64E84D}"/>
              </a:ext>
            </a:extLst>
          </p:cNvPr>
          <p:cNvCxnSpPr/>
          <p:nvPr/>
        </p:nvCxnSpPr>
        <p:spPr>
          <a:xfrm>
            <a:off x="3500252" y="3772242"/>
            <a:ext cx="489857" cy="492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Prostokąt 35">
            <a:extLst>
              <a:ext uri="{FF2B5EF4-FFF2-40B4-BE49-F238E27FC236}">
                <a16:creationId xmlns:a16="http://schemas.microsoft.com/office/drawing/2014/main" id="{5B81D9E9-7422-4370-8A31-AD1E3EEFBB14}"/>
              </a:ext>
            </a:extLst>
          </p:cNvPr>
          <p:cNvSpPr/>
          <p:nvPr/>
        </p:nvSpPr>
        <p:spPr>
          <a:xfrm>
            <a:off x="3990109" y="4965556"/>
            <a:ext cx="5153891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 zadania inwestycyjne – 21,5</a:t>
            </a:r>
          </a:p>
        </p:txBody>
      </p:sp>
      <p:sp>
        <p:nvSpPr>
          <p:cNvPr id="37" name="Prostokąt 36">
            <a:extLst>
              <a:ext uri="{FF2B5EF4-FFF2-40B4-BE49-F238E27FC236}">
                <a16:creationId xmlns:a16="http://schemas.microsoft.com/office/drawing/2014/main" id="{59565A4B-774A-40F3-B1C5-FC94A0EDD950}"/>
              </a:ext>
            </a:extLst>
          </p:cNvPr>
          <p:cNvSpPr/>
          <p:nvPr/>
        </p:nvSpPr>
        <p:spPr>
          <a:xfrm>
            <a:off x="3990109" y="5594472"/>
            <a:ext cx="5153891" cy="8888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dotacji i 3 pomoce finansowe – 3,3 </a:t>
            </a:r>
          </a:p>
          <a:p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wniesienie udziałów (KZN Pomorze Sp. z o.o.) – 3,0</a:t>
            </a:r>
          </a:p>
        </p:txBody>
      </p:sp>
      <p:cxnSp>
        <p:nvCxnSpPr>
          <p:cNvPr id="43" name="Łącznik prosty ze strzałką 42">
            <a:extLst>
              <a:ext uri="{FF2B5EF4-FFF2-40B4-BE49-F238E27FC236}">
                <a16:creationId xmlns:a16="http://schemas.microsoft.com/office/drawing/2014/main" id="{F9CA514A-B4A4-466A-B3EC-F69E37C7C1B3}"/>
              </a:ext>
            </a:extLst>
          </p:cNvPr>
          <p:cNvCxnSpPr/>
          <p:nvPr/>
        </p:nvCxnSpPr>
        <p:spPr>
          <a:xfrm flipV="1">
            <a:off x="3371429" y="5248894"/>
            <a:ext cx="520709" cy="116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ze strzałką 48">
            <a:extLst>
              <a:ext uri="{FF2B5EF4-FFF2-40B4-BE49-F238E27FC236}">
                <a16:creationId xmlns:a16="http://schemas.microsoft.com/office/drawing/2014/main" id="{03DCCAA5-B420-4469-B250-DF4763F3BD0E}"/>
              </a:ext>
            </a:extLst>
          </p:cNvPr>
          <p:cNvCxnSpPr/>
          <p:nvPr/>
        </p:nvCxnSpPr>
        <p:spPr>
          <a:xfrm>
            <a:off x="3371429" y="5737451"/>
            <a:ext cx="520709" cy="200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ze strzałką 55">
            <a:extLst>
              <a:ext uri="{FF2B5EF4-FFF2-40B4-BE49-F238E27FC236}">
                <a16:creationId xmlns:a16="http://schemas.microsoft.com/office/drawing/2014/main" id="{59F988E8-E1CD-40E1-A0AA-6AC9B1250D44}"/>
              </a:ext>
            </a:extLst>
          </p:cNvPr>
          <p:cNvCxnSpPr/>
          <p:nvPr/>
        </p:nvCxnSpPr>
        <p:spPr>
          <a:xfrm>
            <a:off x="1482289" y="4682713"/>
            <a:ext cx="391886" cy="315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y ze strzałką 57">
            <a:extLst>
              <a:ext uri="{FF2B5EF4-FFF2-40B4-BE49-F238E27FC236}">
                <a16:creationId xmlns:a16="http://schemas.microsoft.com/office/drawing/2014/main" id="{10B07D0C-9749-4AB6-A2A1-71F512A0EA6E}"/>
              </a:ext>
            </a:extLst>
          </p:cNvPr>
          <p:cNvCxnSpPr/>
          <p:nvPr/>
        </p:nvCxnSpPr>
        <p:spPr>
          <a:xfrm flipV="1">
            <a:off x="1651512" y="3039710"/>
            <a:ext cx="338447" cy="200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Obraz 8">
            <a:extLst>
              <a:ext uri="{FF2B5EF4-FFF2-40B4-BE49-F238E27FC236}">
                <a16:creationId xmlns:a16="http://schemas.microsoft.com/office/drawing/2014/main" id="{8FA59B09-92EB-433C-BCFE-D04840972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01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ytuł 9">
            <a:extLst>
              <a:ext uri="{FF2B5EF4-FFF2-40B4-BE49-F238E27FC236}">
                <a16:creationId xmlns:a16="http://schemas.microsoft.com/office/drawing/2014/main" id="{FC3EDECF-AF21-4E52-A04B-7F87804AC3A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336800" y="305173"/>
            <a:ext cx="5492750" cy="31432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WYKONANIE BUDŻETU GMINY CZERSK ZA ROK 2021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03DD56BC-FE41-4768-8DF0-4B714FBA20CA}"/>
              </a:ext>
            </a:extLst>
          </p:cNvPr>
          <p:cNvSpPr txBox="1"/>
          <p:nvPr/>
        </p:nvSpPr>
        <p:spPr>
          <a:xfrm>
            <a:off x="7145103" y="1263528"/>
            <a:ext cx="1384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w mln zł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DF680297-75D1-49BE-85D2-6787CCA93B37}"/>
              </a:ext>
            </a:extLst>
          </p:cNvPr>
          <p:cNvSpPr/>
          <p:nvPr/>
        </p:nvSpPr>
        <p:spPr>
          <a:xfrm>
            <a:off x="3990109" y="4362546"/>
            <a:ext cx="5198426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</a:rPr>
              <a:t>Unijne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</a:rPr>
              <a:t>bieżące</a:t>
            </a:r>
            <a:r>
              <a:rPr lang="pl-PL" dirty="0">
                <a:solidFill>
                  <a:schemeClr val="tx1"/>
                </a:solidFill>
              </a:rPr>
              <a:t> – 0,5</a:t>
            </a:r>
          </a:p>
        </p:txBody>
      </p:sp>
      <p:cxnSp>
        <p:nvCxnSpPr>
          <p:cNvPr id="9" name="Łącznik prosty ze strzałką 8">
            <a:extLst>
              <a:ext uri="{FF2B5EF4-FFF2-40B4-BE49-F238E27FC236}">
                <a16:creationId xmlns:a16="http://schemas.microsoft.com/office/drawing/2014/main" id="{AE671DAF-ADF6-4772-ACF6-4B19DA56EF59}"/>
              </a:ext>
            </a:extLst>
          </p:cNvPr>
          <p:cNvCxnSpPr/>
          <p:nvPr/>
        </p:nvCxnSpPr>
        <p:spPr>
          <a:xfrm>
            <a:off x="3371429" y="3927081"/>
            <a:ext cx="520709" cy="653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4260147"/>
      </p:ext>
    </p:extLst>
  </p:cSld>
  <p:clrMapOvr>
    <a:masterClrMapping/>
  </p:clrMapOvr>
  <p:transition spd="slow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Obraz 8">
            <a:extLst>
              <a:ext uri="{FF2B5EF4-FFF2-40B4-BE49-F238E27FC236}">
                <a16:creationId xmlns:a16="http://schemas.microsoft.com/office/drawing/2014/main" id="{8FA59B09-92EB-433C-BCFE-D04840972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F2D6DF4-E5AC-4CA0-9D0D-BE3145A3726E}"/>
              </a:ext>
            </a:extLst>
          </p:cNvPr>
          <p:cNvSpPr txBox="1"/>
          <p:nvPr/>
        </p:nvSpPr>
        <p:spPr>
          <a:xfrm>
            <a:off x="2517661" y="920075"/>
            <a:ext cx="4108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STRUKTURA WYDATKÓW</a:t>
            </a:r>
          </a:p>
        </p:txBody>
      </p:sp>
      <p:graphicFrame>
        <p:nvGraphicFramePr>
          <p:cNvPr id="6" name="Wykres 5">
            <a:extLst>
              <a:ext uri="{FF2B5EF4-FFF2-40B4-BE49-F238E27FC236}">
                <a16:creationId xmlns:a16="http://schemas.microsoft.com/office/drawing/2014/main" id="{6B202041-181D-443D-BE73-329E57BED2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5645679"/>
              </p:ext>
            </p:extLst>
          </p:nvPr>
        </p:nvGraphicFramePr>
        <p:xfrm>
          <a:off x="0" y="1627961"/>
          <a:ext cx="9144000" cy="5230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Obraz 8">
            <a:extLst>
              <a:ext uri="{FF2B5EF4-FFF2-40B4-BE49-F238E27FC236}">
                <a16:creationId xmlns:a16="http://schemas.microsoft.com/office/drawing/2014/main" id="{8FA59B09-92EB-433C-BCFE-D04840972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01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35548511-4BD9-4BB6-9F05-6D9DF974EF93}"/>
              </a:ext>
            </a:extLst>
          </p:cNvPr>
          <p:cNvSpPr txBox="1"/>
          <p:nvPr/>
        </p:nvSpPr>
        <p:spPr>
          <a:xfrm>
            <a:off x="6496050" y="1458684"/>
            <a:ext cx="20437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 mln i procentach</a:t>
            </a:r>
          </a:p>
        </p:txBody>
      </p:sp>
      <p:sp>
        <p:nvSpPr>
          <p:cNvPr id="8" name="Tytuł 9">
            <a:extLst>
              <a:ext uri="{FF2B5EF4-FFF2-40B4-BE49-F238E27FC236}">
                <a16:creationId xmlns:a16="http://schemas.microsoft.com/office/drawing/2014/main" id="{8C6A0665-D695-4D74-8C63-5A27B9CEFCC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336800" y="305173"/>
            <a:ext cx="5492750" cy="31432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WYKONANIE BUDŻETU GMINY CZERSK ZA ROK 2021</a:t>
            </a:r>
          </a:p>
        </p:txBody>
      </p:sp>
    </p:spTree>
    <p:extLst>
      <p:ext uri="{BB962C8B-B14F-4D97-AF65-F5344CB8AC3E}">
        <p14:creationId xmlns:p14="http://schemas.microsoft.com/office/powerpoint/2010/main" val="2305881664"/>
      </p:ext>
    </p:extLst>
  </p:cSld>
  <p:clrMapOvr>
    <a:masterClrMapping/>
  </p:clrMapOvr>
  <p:transition spd="slow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00150" y="917319"/>
            <a:ext cx="7886700" cy="150279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700" b="1" u="sng" dirty="0">
                <a:latin typeface="Arial" pitchFamily="34" charset="0"/>
                <a:cs typeface="Arial" pitchFamily="34" charset="0"/>
              </a:rPr>
              <a:t>WYDATKI BIEŻĄCE NA  OŚWIATĘ I EDUKACYJNĄ  OPIEKĘ W LATACH 2020 – 2021 WG ŹRÓDEŁ FINANSOWANIA</a:t>
            </a:r>
            <a:br>
              <a:rPr lang="pl-PL" sz="2200" b="1" u="sng" dirty="0">
                <a:latin typeface="Arial" pitchFamily="34" charset="0"/>
                <a:cs typeface="Arial" pitchFamily="34" charset="0"/>
              </a:rPr>
            </a:br>
            <a:br>
              <a:rPr lang="pl-PL" sz="2200" b="1" u="sng" dirty="0">
                <a:latin typeface="Arial" pitchFamily="34" charset="0"/>
                <a:cs typeface="Arial" pitchFamily="34" charset="0"/>
              </a:rPr>
            </a:br>
            <a:br>
              <a:rPr lang="pl-PL" sz="2000" b="1" u="sng" dirty="0">
                <a:latin typeface="Arial" pitchFamily="34" charset="0"/>
                <a:cs typeface="Arial" pitchFamily="34" charset="0"/>
              </a:rPr>
            </a:br>
            <a:endParaRPr lang="pl-PL" sz="2000" b="1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5720692"/>
              </p:ext>
            </p:extLst>
          </p:nvPr>
        </p:nvGraphicFramePr>
        <p:xfrm>
          <a:off x="517243" y="2129256"/>
          <a:ext cx="7069853" cy="4617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1925707" y="1357378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sz="1200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D1038AE4-3951-4104-97E3-44C3E1CA46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047"/>
            <a:ext cx="90011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az 8">
            <a:extLst>
              <a:ext uri="{FF2B5EF4-FFF2-40B4-BE49-F238E27FC236}">
                <a16:creationId xmlns:a16="http://schemas.microsoft.com/office/drawing/2014/main" id="{FEF9485F-7B00-4BA6-AC08-17CFF598C7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az 8">
            <a:extLst>
              <a:ext uri="{FF2B5EF4-FFF2-40B4-BE49-F238E27FC236}">
                <a16:creationId xmlns:a16="http://schemas.microsoft.com/office/drawing/2014/main" id="{8FA59B09-92EB-433C-BCFE-D04840972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01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08298F60-121C-4665-829C-348D0D1F3A4E}"/>
              </a:ext>
            </a:extLst>
          </p:cNvPr>
          <p:cNvSpPr txBox="1"/>
          <p:nvPr/>
        </p:nvSpPr>
        <p:spPr>
          <a:xfrm>
            <a:off x="7949682" y="1978089"/>
            <a:ext cx="1137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 mln zł</a:t>
            </a:r>
          </a:p>
        </p:txBody>
      </p:sp>
      <p:sp>
        <p:nvSpPr>
          <p:cNvPr id="11" name="Tytuł 9">
            <a:extLst>
              <a:ext uri="{FF2B5EF4-FFF2-40B4-BE49-F238E27FC236}">
                <a16:creationId xmlns:a16="http://schemas.microsoft.com/office/drawing/2014/main" id="{2E2D5FB9-5A41-41BA-8A42-050630BEBA16}"/>
              </a:ext>
            </a:extLst>
          </p:cNvPr>
          <p:cNvSpPr txBox="1">
            <a:spLocks/>
          </p:cNvSpPr>
          <p:nvPr/>
        </p:nvSpPr>
        <p:spPr>
          <a:xfrm>
            <a:off x="2336800" y="305173"/>
            <a:ext cx="5492750" cy="31432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WYKONANIE BUDŻETU GMINY CZERSK ZA ROK 2021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6003" y="833095"/>
            <a:ext cx="7886700" cy="80128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2400" b="1" u="sng" dirty="0">
                <a:latin typeface="Arial" pitchFamily="34" charset="0"/>
                <a:cs typeface="Arial" pitchFamily="34" charset="0"/>
              </a:rPr>
              <a:t>DOTACJE DLA PUBLICZNYCH I NIEPUBLICZNYCH PLACÓWEK OŚWIATOWYCH DZIAŁAJĄCYCH NA TERENIE GMINY – 2,2 mln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1925707" y="1357378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sz="1200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D1038AE4-3951-4104-97E3-44C3E1CA46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047"/>
            <a:ext cx="90011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az 8">
            <a:extLst>
              <a:ext uri="{FF2B5EF4-FFF2-40B4-BE49-F238E27FC236}">
                <a16:creationId xmlns:a16="http://schemas.microsoft.com/office/drawing/2014/main" id="{FEF9485F-7B00-4BA6-AC08-17CFF598C7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7244A5B6-557D-4060-AFA2-D62E89FFC8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0374945"/>
              </p:ext>
            </p:extLst>
          </p:nvPr>
        </p:nvGraphicFramePr>
        <p:xfrm>
          <a:off x="1648815" y="1852399"/>
          <a:ext cx="584637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Prostokąt 6">
            <a:extLst>
              <a:ext uri="{FF2B5EF4-FFF2-40B4-BE49-F238E27FC236}">
                <a16:creationId xmlns:a16="http://schemas.microsoft.com/office/drawing/2014/main" id="{2DE3F7D0-FE24-4962-9D6D-86EC14DF6D97}"/>
              </a:ext>
            </a:extLst>
          </p:cNvPr>
          <p:cNvSpPr/>
          <p:nvPr/>
        </p:nvSpPr>
        <p:spPr>
          <a:xfrm>
            <a:off x="276101" y="6382222"/>
            <a:ext cx="8586602" cy="3769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Gmina dokonała też refundacji kosztów za dzieci umieszczone w przedszkolach w innych gminach – 89 tys.</a:t>
            </a:r>
            <a:endParaRPr lang="pl-PL" sz="1600" dirty="0"/>
          </a:p>
        </p:txBody>
      </p:sp>
      <p:pic>
        <p:nvPicPr>
          <p:cNvPr id="10" name="Obraz 8">
            <a:extLst>
              <a:ext uri="{FF2B5EF4-FFF2-40B4-BE49-F238E27FC236}">
                <a16:creationId xmlns:a16="http://schemas.microsoft.com/office/drawing/2014/main" id="{8FA59B09-92EB-433C-BCFE-D04840972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01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ytuł 9">
            <a:extLst>
              <a:ext uri="{FF2B5EF4-FFF2-40B4-BE49-F238E27FC236}">
                <a16:creationId xmlns:a16="http://schemas.microsoft.com/office/drawing/2014/main" id="{34BD5C0F-3664-44D6-AEDB-4405F6F7EDCB}"/>
              </a:ext>
            </a:extLst>
          </p:cNvPr>
          <p:cNvSpPr txBox="1">
            <a:spLocks/>
          </p:cNvSpPr>
          <p:nvPr/>
        </p:nvSpPr>
        <p:spPr>
          <a:xfrm>
            <a:off x="2336800" y="305173"/>
            <a:ext cx="5492750" cy="31432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WYKONANIE BUDŻETU GMINY CZERSK ZA ROK 2021</a:t>
            </a:r>
          </a:p>
        </p:txBody>
      </p:sp>
    </p:spTree>
    <p:extLst>
      <p:ext uri="{BB962C8B-B14F-4D97-AF65-F5344CB8AC3E}">
        <p14:creationId xmlns:p14="http://schemas.microsoft.com/office/powerpoint/2010/main" val="4032106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28725" y="1095236"/>
            <a:ext cx="7886700" cy="801282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pl-PL" sz="2700" b="1" u="sng" dirty="0">
                <a:latin typeface="Arial" pitchFamily="34" charset="0"/>
                <a:cs typeface="Arial" pitchFamily="34" charset="0"/>
              </a:rPr>
              <a:t>WYDATKI, O KTÓRYCH BEZPOŚREDNIO </a:t>
            </a:r>
            <a:br>
              <a:rPr lang="pl-PL" sz="2700" b="1" u="sng" dirty="0">
                <a:latin typeface="Arial" pitchFamily="34" charset="0"/>
                <a:cs typeface="Arial" pitchFamily="34" charset="0"/>
              </a:rPr>
            </a:br>
            <a:r>
              <a:rPr lang="pl-PL" sz="2700" b="1" u="sng" dirty="0">
                <a:latin typeface="Arial" pitchFamily="34" charset="0"/>
                <a:cs typeface="Arial" pitchFamily="34" charset="0"/>
              </a:rPr>
              <a:t>ZDECYDOWALI  MIESZKAŃCY</a:t>
            </a:r>
            <a:br>
              <a:rPr lang="pl-PL" sz="2000" b="1" u="sng" dirty="0">
                <a:latin typeface="Arial" pitchFamily="34" charset="0"/>
                <a:cs typeface="Arial" pitchFamily="34" charset="0"/>
              </a:rPr>
            </a:br>
            <a:r>
              <a:rPr lang="pl-PL" sz="2000" b="1" u="sng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1925707" y="1357378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sz="1200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D1038AE4-3951-4104-97E3-44C3E1CA46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047"/>
            <a:ext cx="90011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az 8">
            <a:extLst>
              <a:ext uri="{FF2B5EF4-FFF2-40B4-BE49-F238E27FC236}">
                <a16:creationId xmlns:a16="http://schemas.microsoft.com/office/drawing/2014/main" id="{FEF9485F-7B00-4BA6-AC08-17CFF598C7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7244A5B6-557D-4060-AFA2-D62E89FFC8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5782531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6" name="Schemat blokowy: operacja ręczna 15">
            <a:extLst>
              <a:ext uri="{FF2B5EF4-FFF2-40B4-BE49-F238E27FC236}">
                <a16:creationId xmlns:a16="http://schemas.microsoft.com/office/drawing/2014/main" id="{05651FB4-E26C-4FB5-B42B-7D85E38F6D47}"/>
              </a:ext>
            </a:extLst>
          </p:cNvPr>
          <p:cNvSpPr/>
          <p:nvPr/>
        </p:nvSpPr>
        <p:spPr>
          <a:xfrm rot="16200000">
            <a:off x="1368708" y="3398192"/>
            <a:ext cx="4525963" cy="1881987"/>
          </a:xfrm>
          <a:prstGeom prst="flowChartManualOperatio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2AF784EF-A1EA-4F2D-9BB1-4E4FF32BC164}"/>
              </a:ext>
            </a:extLst>
          </p:cNvPr>
          <p:cNvSpPr txBox="1"/>
          <p:nvPr/>
        </p:nvSpPr>
        <p:spPr>
          <a:xfrm>
            <a:off x="2960288" y="3322827"/>
            <a:ext cx="1568026" cy="150810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Fundusz </a:t>
            </a:r>
          </a:p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sołecki</a:t>
            </a:r>
          </a:p>
          <a:p>
            <a:pPr algn="ctr"/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772 tys. zł</a:t>
            </a:r>
          </a:p>
          <a:p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chemat blokowy: operacja ręczna 16">
            <a:extLst>
              <a:ext uri="{FF2B5EF4-FFF2-40B4-BE49-F238E27FC236}">
                <a16:creationId xmlns:a16="http://schemas.microsoft.com/office/drawing/2014/main" id="{02A3E9EA-C95E-457F-9F41-A6944FBC8A8A}"/>
              </a:ext>
            </a:extLst>
          </p:cNvPr>
          <p:cNvSpPr/>
          <p:nvPr/>
        </p:nvSpPr>
        <p:spPr>
          <a:xfrm rot="16200000">
            <a:off x="3532564" y="3541565"/>
            <a:ext cx="4525963" cy="1595239"/>
          </a:xfrm>
          <a:prstGeom prst="flowChartManualOperatio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EA0F2C15-095E-459C-803F-F250B0FE20C7}"/>
              </a:ext>
            </a:extLst>
          </p:cNvPr>
          <p:cNvSpPr txBox="1"/>
          <p:nvPr/>
        </p:nvSpPr>
        <p:spPr>
          <a:xfrm>
            <a:off x="5077883" y="3346154"/>
            <a:ext cx="160508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Fundusz</a:t>
            </a:r>
          </a:p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osiedlowy</a:t>
            </a:r>
          </a:p>
          <a:p>
            <a:pPr algn="ctr"/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203 tys. zł</a:t>
            </a:r>
          </a:p>
        </p:txBody>
      </p:sp>
      <p:pic>
        <p:nvPicPr>
          <p:cNvPr id="15" name="Obraz 8">
            <a:extLst>
              <a:ext uri="{FF2B5EF4-FFF2-40B4-BE49-F238E27FC236}">
                <a16:creationId xmlns:a16="http://schemas.microsoft.com/office/drawing/2014/main" id="{8FA59B09-92EB-433C-BCFE-D04840972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6"/>
            <a:ext cx="12001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ówna się 6">
            <a:extLst>
              <a:ext uri="{FF2B5EF4-FFF2-40B4-BE49-F238E27FC236}">
                <a16:creationId xmlns:a16="http://schemas.microsoft.com/office/drawing/2014/main" id="{9FDB6718-C499-4E2E-A4A8-7E48CBB04E39}"/>
              </a:ext>
            </a:extLst>
          </p:cNvPr>
          <p:cNvSpPr/>
          <p:nvPr/>
        </p:nvSpPr>
        <p:spPr>
          <a:xfrm>
            <a:off x="6701108" y="3881984"/>
            <a:ext cx="914400" cy="914400"/>
          </a:xfrm>
          <a:prstGeom prst="mathEqua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23CAD001-75F7-423E-B781-0701AB15C14D}"/>
              </a:ext>
            </a:extLst>
          </p:cNvPr>
          <p:cNvSpPr txBox="1"/>
          <p:nvPr/>
        </p:nvSpPr>
        <p:spPr>
          <a:xfrm>
            <a:off x="7653663" y="4139129"/>
            <a:ext cx="168668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975 tys.</a:t>
            </a:r>
          </a:p>
          <a:p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       zł </a:t>
            </a:r>
          </a:p>
        </p:txBody>
      </p:sp>
      <p:sp>
        <p:nvSpPr>
          <p:cNvPr id="18" name="Tytuł 9">
            <a:extLst>
              <a:ext uri="{FF2B5EF4-FFF2-40B4-BE49-F238E27FC236}">
                <a16:creationId xmlns:a16="http://schemas.microsoft.com/office/drawing/2014/main" id="{E0AA5539-18BA-49C1-9970-A1491878724F}"/>
              </a:ext>
            </a:extLst>
          </p:cNvPr>
          <p:cNvSpPr txBox="1">
            <a:spLocks/>
          </p:cNvSpPr>
          <p:nvPr/>
        </p:nvSpPr>
        <p:spPr>
          <a:xfrm>
            <a:off x="2336800" y="305173"/>
            <a:ext cx="5492750" cy="31432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WYKONANIE BUDŻETU GMINY CZERSK ZA ROK 2021</a:t>
            </a:r>
          </a:p>
        </p:txBody>
      </p:sp>
    </p:spTree>
    <p:extLst>
      <p:ext uri="{BB962C8B-B14F-4D97-AF65-F5344CB8AC3E}">
        <p14:creationId xmlns:p14="http://schemas.microsoft.com/office/powerpoint/2010/main" val="2806711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28725" y="1095236"/>
            <a:ext cx="7886700" cy="801282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pl-PL" sz="2700" b="1" u="sng" dirty="0">
                <a:latin typeface="Arial" pitchFamily="34" charset="0"/>
                <a:cs typeface="Arial" pitchFamily="34" charset="0"/>
              </a:rPr>
              <a:t>DOTACJE UDZIELONE NA DZIAŁALNOŚĆ BIEŻĄCĄ </a:t>
            </a:r>
            <a:br>
              <a:rPr lang="pl-PL" sz="2700" b="1" u="sng" dirty="0">
                <a:latin typeface="Arial" pitchFamily="34" charset="0"/>
                <a:cs typeface="Arial" pitchFamily="34" charset="0"/>
              </a:rPr>
            </a:br>
            <a:r>
              <a:rPr lang="pl-PL" sz="2000" b="1" u="sng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1925707" y="1357378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sz="1200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D1038AE4-3951-4104-97E3-44C3E1CA46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047"/>
            <a:ext cx="90011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az 8">
            <a:extLst>
              <a:ext uri="{FF2B5EF4-FFF2-40B4-BE49-F238E27FC236}">
                <a16:creationId xmlns:a16="http://schemas.microsoft.com/office/drawing/2014/main" id="{FEF9485F-7B00-4BA6-AC08-17CFF598C7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7244A5B6-557D-4060-AFA2-D62E89FFC86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Schemat blokowy: operacja ręczna 10">
            <a:extLst>
              <a:ext uri="{FF2B5EF4-FFF2-40B4-BE49-F238E27FC236}">
                <a16:creationId xmlns:a16="http://schemas.microsoft.com/office/drawing/2014/main" id="{B6242F54-6E24-440A-9B25-EBA3114DDF25}"/>
              </a:ext>
            </a:extLst>
          </p:cNvPr>
          <p:cNvSpPr/>
          <p:nvPr/>
        </p:nvSpPr>
        <p:spPr>
          <a:xfrm rot="16200000">
            <a:off x="-952099" y="3398193"/>
            <a:ext cx="4525963" cy="1881985"/>
          </a:xfrm>
          <a:prstGeom prst="flowChartManualOperation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0C5D091A-F6A8-4261-AB4D-273604D16D76}"/>
              </a:ext>
            </a:extLst>
          </p:cNvPr>
          <p:cNvSpPr txBox="1"/>
          <p:nvPr/>
        </p:nvSpPr>
        <p:spPr>
          <a:xfrm>
            <a:off x="448542" y="3360292"/>
            <a:ext cx="188329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NA KULTURĘ</a:t>
            </a:r>
          </a:p>
          <a:p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2,4 mln zł </a:t>
            </a:r>
          </a:p>
          <a:p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NA SPORT</a:t>
            </a:r>
          </a:p>
          <a:p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362 tys. zł.</a:t>
            </a:r>
          </a:p>
        </p:txBody>
      </p:sp>
      <p:sp>
        <p:nvSpPr>
          <p:cNvPr id="16" name="Schemat blokowy: operacja ręczna 15">
            <a:extLst>
              <a:ext uri="{FF2B5EF4-FFF2-40B4-BE49-F238E27FC236}">
                <a16:creationId xmlns:a16="http://schemas.microsoft.com/office/drawing/2014/main" id="{05651FB4-E26C-4FB5-B42B-7D85E38F6D47}"/>
              </a:ext>
            </a:extLst>
          </p:cNvPr>
          <p:cNvSpPr/>
          <p:nvPr/>
        </p:nvSpPr>
        <p:spPr>
          <a:xfrm rot="16200000">
            <a:off x="1141827" y="3398191"/>
            <a:ext cx="4525963" cy="1881987"/>
          </a:xfrm>
          <a:prstGeom prst="flowChartManualOperation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2AF784EF-A1EA-4F2D-9BB1-4E4FF32BC164}"/>
              </a:ext>
            </a:extLst>
          </p:cNvPr>
          <p:cNvSpPr txBox="1"/>
          <p:nvPr/>
        </p:nvSpPr>
        <p:spPr>
          <a:xfrm>
            <a:off x="2690952" y="3322827"/>
            <a:ext cx="1633717" cy="178510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NA OŚWIATĘ</a:t>
            </a:r>
          </a:p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2,2 mln zł</a:t>
            </a:r>
          </a:p>
          <a:p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chemat blokowy: operacja ręczna 16">
            <a:extLst>
              <a:ext uri="{FF2B5EF4-FFF2-40B4-BE49-F238E27FC236}">
                <a16:creationId xmlns:a16="http://schemas.microsoft.com/office/drawing/2014/main" id="{02A3E9EA-C95E-457F-9F41-A6944FBC8A8A}"/>
              </a:ext>
            </a:extLst>
          </p:cNvPr>
          <p:cNvSpPr/>
          <p:nvPr/>
        </p:nvSpPr>
        <p:spPr>
          <a:xfrm rot="16200000">
            <a:off x="3380584" y="3191421"/>
            <a:ext cx="4525963" cy="2295525"/>
          </a:xfrm>
          <a:prstGeom prst="flowChartManualOperation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pl-PL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EA0F2C15-095E-459C-803F-F250B0FE20C7}"/>
              </a:ext>
            </a:extLst>
          </p:cNvPr>
          <p:cNvSpPr txBox="1"/>
          <p:nvPr/>
        </p:nvSpPr>
        <p:spPr>
          <a:xfrm>
            <a:off x="4457180" y="3346154"/>
            <a:ext cx="2334145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DLA ORGANIZACJI POZARZĄDOWYCH I POZOSTAŁE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300 tys. zł</a:t>
            </a:r>
          </a:p>
          <a:p>
            <a:pPr algn="ctr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* m.in. na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Ochronę zwierząt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Profilaktykę uzależnień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Aktywizację osób starszych</a:t>
            </a:r>
          </a:p>
        </p:txBody>
      </p:sp>
      <p:pic>
        <p:nvPicPr>
          <p:cNvPr id="15" name="Obraz 8">
            <a:extLst>
              <a:ext uri="{FF2B5EF4-FFF2-40B4-BE49-F238E27FC236}">
                <a16:creationId xmlns:a16="http://schemas.microsoft.com/office/drawing/2014/main" id="{8FA59B09-92EB-433C-BCFE-D04840972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6"/>
            <a:ext cx="12001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ówna się 6">
            <a:extLst>
              <a:ext uri="{FF2B5EF4-FFF2-40B4-BE49-F238E27FC236}">
                <a16:creationId xmlns:a16="http://schemas.microsoft.com/office/drawing/2014/main" id="{9FDB6718-C499-4E2E-A4A8-7E48CBB04E39}"/>
              </a:ext>
            </a:extLst>
          </p:cNvPr>
          <p:cNvSpPr/>
          <p:nvPr/>
        </p:nvSpPr>
        <p:spPr>
          <a:xfrm>
            <a:off x="6829948" y="3916532"/>
            <a:ext cx="914400" cy="914400"/>
          </a:xfrm>
          <a:prstGeom prst="mathEqua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23CAD001-75F7-423E-B781-0701AB15C14D}"/>
              </a:ext>
            </a:extLst>
          </p:cNvPr>
          <p:cNvSpPr txBox="1"/>
          <p:nvPr/>
        </p:nvSpPr>
        <p:spPr>
          <a:xfrm>
            <a:off x="7677149" y="4139129"/>
            <a:ext cx="15734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5,3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mln</a:t>
            </a:r>
          </a:p>
          <a:p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       zł </a:t>
            </a:r>
          </a:p>
        </p:txBody>
      </p:sp>
      <p:sp>
        <p:nvSpPr>
          <p:cNvPr id="18" name="Tytuł 9">
            <a:extLst>
              <a:ext uri="{FF2B5EF4-FFF2-40B4-BE49-F238E27FC236}">
                <a16:creationId xmlns:a16="http://schemas.microsoft.com/office/drawing/2014/main" id="{E0AA5539-18BA-49C1-9970-A1491878724F}"/>
              </a:ext>
            </a:extLst>
          </p:cNvPr>
          <p:cNvSpPr txBox="1">
            <a:spLocks/>
          </p:cNvSpPr>
          <p:nvPr/>
        </p:nvSpPr>
        <p:spPr>
          <a:xfrm>
            <a:off x="2336800" y="305173"/>
            <a:ext cx="5492750" cy="31432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WYKONANIE BUDŻETU GMINY CZERSK ZA ROK 2021</a:t>
            </a:r>
          </a:p>
        </p:txBody>
      </p:sp>
    </p:spTree>
    <p:extLst>
      <p:ext uri="{BB962C8B-B14F-4D97-AF65-F5344CB8AC3E}">
        <p14:creationId xmlns:p14="http://schemas.microsoft.com/office/powerpoint/2010/main" val="2422067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Obraz 8">
            <a:extLst>
              <a:ext uri="{FF2B5EF4-FFF2-40B4-BE49-F238E27FC236}">
                <a16:creationId xmlns:a16="http://schemas.microsoft.com/office/drawing/2014/main" id="{8FA59B09-92EB-433C-BCFE-D04840972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F2D6DF4-E5AC-4CA0-9D0D-BE3145A3726E}"/>
              </a:ext>
            </a:extLst>
          </p:cNvPr>
          <p:cNvSpPr txBox="1"/>
          <p:nvPr/>
        </p:nvSpPr>
        <p:spPr>
          <a:xfrm>
            <a:off x="1268533" y="830526"/>
            <a:ext cx="680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WYDATKI   MAJĄTKOWE (w zł)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688955C2-EA99-42E3-A3BA-739A44F494A1}"/>
              </a:ext>
            </a:extLst>
          </p:cNvPr>
          <p:cNvSpPr/>
          <p:nvPr/>
        </p:nvSpPr>
        <p:spPr>
          <a:xfrm>
            <a:off x="2169189" y="2440070"/>
            <a:ext cx="1446847" cy="1877642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Wydatki</a:t>
            </a:r>
          </a:p>
          <a:p>
            <a:pPr algn="ctr"/>
            <a:r>
              <a:rPr lang="pl-PL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inwestycyjne</a:t>
            </a:r>
          </a:p>
          <a:p>
            <a:pPr algn="ctr"/>
            <a:r>
              <a:rPr lang="pl-PL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 zadania </a:t>
            </a:r>
          </a:p>
          <a:p>
            <a:pPr algn="ctr"/>
            <a:endParaRPr lang="pl-PL" sz="1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21,5</a:t>
            </a:r>
          </a:p>
          <a:p>
            <a:pPr algn="ctr"/>
            <a:r>
              <a:rPr lang="pl-PL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mln </a:t>
            </a:r>
          </a:p>
          <a:p>
            <a:pPr algn="ctr"/>
            <a:endParaRPr 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4C681CA-2FDF-4D97-98C4-0214388EFA76}"/>
              </a:ext>
            </a:extLst>
          </p:cNvPr>
          <p:cNvSpPr/>
          <p:nvPr/>
        </p:nvSpPr>
        <p:spPr>
          <a:xfrm>
            <a:off x="2133667" y="4780636"/>
            <a:ext cx="1375385" cy="19249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Dotacje na inwestycje/wniesienie udziałów</a:t>
            </a:r>
          </a:p>
          <a:p>
            <a:pPr algn="ctr"/>
            <a:r>
              <a:rPr lang="pl-PL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6,3</a:t>
            </a:r>
          </a:p>
          <a:p>
            <a:pPr algn="ctr"/>
            <a:r>
              <a:rPr lang="pl-PL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mln</a:t>
            </a:r>
          </a:p>
          <a:p>
            <a:pPr algn="ctr"/>
            <a:endParaRPr 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wal 4">
            <a:extLst>
              <a:ext uri="{FF2B5EF4-FFF2-40B4-BE49-F238E27FC236}">
                <a16:creationId xmlns:a16="http://schemas.microsoft.com/office/drawing/2014/main" id="{C21FCA57-3BB9-459C-A8E9-2E1EC91F5FE9}"/>
              </a:ext>
            </a:extLst>
          </p:cNvPr>
          <p:cNvSpPr/>
          <p:nvPr/>
        </p:nvSpPr>
        <p:spPr>
          <a:xfrm>
            <a:off x="44534" y="2705626"/>
            <a:ext cx="2079344" cy="2136019"/>
          </a:xfrm>
          <a:prstGeom prst="ellipse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WYDATKI</a:t>
            </a:r>
            <a:b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MAJĄTKOWE</a:t>
            </a:r>
          </a:p>
          <a:p>
            <a:pPr algn="ctr"/>
            <a:endParaRPr lang="pl-PL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27,8 </a:t>
            </a:r>
          </a:p>
          <a:p>
            <a:pPr algn="ctr"/>
            <a:r>
              <a:rPr lang="pl-PL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mln</a:t>
            </a:r>
          </a:p>
        </p:txBody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id="{8CAFB276-7426-4240-B3B3-301F62CBCCF8}"/>
              </a:ext>
            </a:extLst>
          </p:cNvPr>
          <p:cNvSpPr/>
          <p:nvPr/>
        </p:nvSpPr>
        <p:spPr>
          <a:xfrm>
            <a:off x="4079174" y="1500296"/>
            <a:ext cx="4607626" cy="351909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Budowa dróg – 9,2 mln</a:t>
            </a:r>
          </a:p>
        </p:txBody>
      </p:sp>
      <p:sp>
        <p:nvSpPr>
          <p:cNvPr id="16" name="Prostokąt 15">
            <a:extLst>
              <a:ext uri="{FF2B5EF4-FFF2-40B4-BE49-F238E27FC236}">
                <a16:creationId xmlns:a16="http://schemas.microsoft.com/office/drawing/2014/main" id="{A2BB09B9-F446-4247-A1A7-C8D3496FEE3E}"/>
              </a:ext>
            </a:extLst>
          </p:cNvPr>
          <p:cNvSpPr/>
          <p:nvPr/>
        </p:nvSpPr>
        <p:spPr>
          <a:xfrm>
            <a:off x="4079174" y="2704233"/>
            <a:ext cx="4607626" cy="411194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Wykupy nieruchomości – 1,7 mln</a:t>
            </a:r>
          </a:p>
        </p:txBody>
      </p:sp>
      <p:sp>
        <p:nvSpPr>
          <p:cNvPr id="17" name="Prostokąt 16">
            <a:extLst>
              <a:ext uri="{FF2B5EF4-FFF2-40B4-BE49-F238E27FC236}">
                <a16:creationId xmlns:a16="http://schemas.microsoft.com/office/drawing/2014/main" id="{72B45E40-9884-4099-AE52-48FCD10C0D6D}"/>
              </a:ext>
            </a:extLst>
          </p:cNvPr>
          <p:cNvSpPr/>
          <p:nvPr/>
        </p:nvSpPr>
        <p:spPr>
          <a:xfrm>
            <a:off x="4079174" y="1883469"/>
            <a:ext cx="4607626" cy="754139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Rewitalizacja części miasta Czersk (RPO) – 3,4 mln</a:t>
            </a:r>
          </a:p>
          <a:p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Gospodarka mieszkaniowa – 2,5 mln</a:t>
            </a:r>
          </a:p>
        </p:txBody>
      </p:sp>
      <p:sp>
        <p:nvSpPr>
          <p:cNvPr id="20" name="Prostokąt 19">
            <a:extLst>
              <a:ext uri="{FF2B5EF4-FFF2-40B4-BE49-F238E27FC236}">
                <a16:creationId xmlns:a16="http://schemas.microsoft.com/office/drawing/2014/main" id="{F80D2CE3-6D42-4715-BEA5-939DD57AFA1E}"/>
              </a:ext>
            </a:extLst>
          </p:cNvPr>
          <p:cNvSpPr/>
          <p:nvPr/>
        </p:nvSpPr>
        <p:spPr>
          <a:xfrm>
            <a:off x="4079174" y="3197982"/>
            <a:ext cx="4607626" cy="365597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Oświetlenie ulic, placów i dróg – 0,4 mln </a:t>
            </a:r>
          </a:p>
        </p:txBody>
      </p:sp>
      <p:sp>
        <p:nvSpPr>
          <p:cNvPr id="21" name="Prostokąt 20">
            <a:extLst>
              <a:ext uri="{FF2B5EF4-FFF2-40B4-BE49-F238E27FC236}">
                <a16:creationId xmlns:a16="http://schemas.microsoft.com/office/drawing/2014/main" id="{D57742FD-ADB5-4D33-B7B6-D5AA585EE32A}"/>
              </a:ext>
            </a:extLst>
          </p:cNvPr>
          <p:cNvSpPr/>
          <p:nvPr/>
        </p:nvSpPr>
        <p:spPr>
          <a:xfrm>
            <a:off x="4079174" y="3646134"/>
            <a:ext cx="4607626" cy="482665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Budowa  sieci wod – kan.   – 1,0 mln</a:t>
            </a:r>
          </a:p>
        </p:txBody>
      </p:sp>
      <p:cxnSp>
        <p:nvCxnSpPr>
          <p:cNvPr id="25" name="Łącznik prosty ze strzałką 24">
            <a:extLst>
              <a:ext uri="{FF2B5EF4-FFF2-40B4-BE49-F238E27FC236}">
                <a16:creationId xmlns:a16="http://schemas.microsoft.com/office/drawing/2014/main" id="{AD7D7EAE-79E9-4BBB-8F17-BC5D9A6257FD}"/>
              </a:ext>
            </a:extLst>
          </p:cNvPr>
          <p:cNvCxnSpPr>
            <a:cxnSpLocks/>
          </p:cNvCxnSpPr>
          <p:nvPr/>
        </p:nvCxnSpPr>
        <p:spPr>
          <a:xfrm flipV="1">
            <a:off x="3624435" y="1810499"/>
            <a:ext cx="409331" cy="5431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ze strzałką 26">
            <a:extLst>
              <a:ext uri="{FF2B5EF4-FFF2-40B4-BE49-F238E27FC236}">
                <a16:creationId xmlns:a16="http://schemas.microsoft.com/office/drawing/2014/main" id="{4410CCC8-B07B-4B09-A953-63D2E3A6953B}"/>
              </a:ext>
            </a:extLst>
          </p:cNvPr>
          <p:cNvCxnSpPr/>
          <p:nvPr/>
        </p:nvCxnSpPr>
        <p:spPr>
          <a:xfrm flipV="1">
            <a:off x="3589317" y="2498182"/>
            <a:ext cx="489857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>
            <a:extLst>
              <a:ext uri="{FF2B5EF4-FFF2-40B4-BE49-F238E27FC236}">
                <a16:creationId xmlns:a16="http://schemas.microsoft.com/office/drawing/2014/main" id="{56A0DD82-10F5-4BFE-A665-FA0051D880BC}"/>
              </a:ext>
            </a:extLst>
          </p:cNvPr>
          <p:cNvCxnSpPr/>
          <p:nvPr/>
        </p:nvCxnSpPr>
        <p:spPr>
          <a:xfrm>
            <a:off x="3589317" y="2942046"/>
            <a:ext cx="4453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ze strzałką 32">
            <a:extLst>
              <a:ext uri="{FF2B5EF4-FFF2-40B4-BE49-F238E27FC236}">
                <a16:creationId xmlns:a16="http://schemas.microsoft.com/office/drawing/2014/main" id="{B9D4F2F4-54F8-451C-80EF-17661B7C0CC2}"/>
              </a:ext>
            </a:extLst>
          </p:cNvPr>
          <p:cNvCxnSpPr/>
          <p:nvPr/>
        </p:nvCxnSpPr>
        <p:spPr>
          <a:xfrm>
            <a:off x="3563140" y="3306869"/>
            <a:ext cx="489857" cy="1573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y ze strzałką 34">
            <a:extLst>
              <a:ext uri="{FF2B5EF4-FFF2-40B4-BE49-F238E27FC236}">
                <a16:creationId xmlns:a16="http://schemas.microsoft.com/office/drawing/2014/main" id="{141AD6F8-93AA-4FA2-9638-2DC4CC64E84D}"/>
              </a:ext>
            </a:extLst>
          </p:cNvPr>
          <p:cNvCxnSpPr/>
          <p:nvPr/>
        </p:nvCxnSpPr>
        <p:spPr>
          <a:xfrm>
            <a:off x="3473512" y="3451929"/>
            <a:ext cx="489857" cy="492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Prostokąt 35">
            <a:extLst>
              <a:ext uri="{FF2B5EF4-FFF2-40B4-BE49-F238E27FC236}">
                <a16:creationId xmlns:a16="http://schemas.microsoft.com/office/drawing/2014/main" id="{5B81D9E9-7422-4370-8A31-AD1E3EEFBB14}"/>
              </a:ext>
            </a:extLst>
          </p:cNvPr>
          <p:cNvSpPr/>
          <p:nvPr/>
        </p:nvSpPr>
        <p:spPr>
          <a:xfrm>
            <a:off x="4079173" y="5247665"/>
            <a:ext cx="4607627" cy="395162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Różne programy – 0,2 mln</a:t>
            </a:r>
          </a:p>
        </p:txBody>
      </p:sp>
      <p:sp>
        <p:nvSpPr>
          <p:cNvPr id="37" name="Prostokąt 36">
            <a:extLst>
              <a:ext uri="{FF2B5EF4-FFF2-40B4-BE49-F238E27FC236}">
                <a16:creationId xmlns:a16="http://schemas.microsoft.com/office/drawing/2014/main" id="{59565A4B-774A-40F3-B1C5-FC94A0EDD950}"/>
              </a:ext>
            </a:extLst>
          </p:cNvPr>
          <p:cNvSpPr/>
          <p:nvPr/>
        </p:nvSpPr>
        <p:spPr>
          <a:xfrm>
            <a:off x="4079172" y="5725485"/>
            <a:ext cx="4607628" cy="1043136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zabytek – 100 tys., dla OSP – 455 tys., Pomoc finansowa dla Gmin Karsin i Czarna Woda – 135 tys.,  dla hospicjum – 2,4 mln</a:t>
            </a:r>
            <a:b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wniesienie udziałów „KZN Pomorze”– 3,0 mln</a:t>
            </a:r>
          </a:p>
        </p:txBody>
      </p:sp>
      <p:cxnSp>
        <p:nvCxnSpPr>
          <p:cNvPr id="43" name="Łącznik prosty ze strzałką 42">
            <a:extLst>
              <a:ext uri="{FF2B5EF4-FFF2-40B4-BE49-F238E27FC236}">
                <a16:creationId xmlns:a16="http://schemas.microsoft.com/office/drawing/2014/main" id="{F9CA514A-B4A4-466A-B3EC-F69E37C7C1B3}"/>
              </a:ext>
            </a:extLst>
          </p:cNvPr>
          <p:cNvCxnSpPr/>
          <p:nvPr/>
        </p:nvCxnSpPr>
        <p:spPr>
          <a:xfrm flipV="1">
            <a:off x="3480267" y="5522940"/>
            <a:ext cx="520709" cy="116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ze strzałką 48">
            <a:extLst>
              <a:ext uri="{FF2B5EF4-FFF2-40B4-BE49-F238E27FC236}">
                <a16:creationId xmlns:a16="http://schemas.microsoft.com/office/drawing/2014/main" id="{03DCCAA5-B420-4469-B250-DF4763F3BD0E}"/>
              </a:ext>
            </a:extLst>
          </p:cNvPr>
          <p:cNvCxnSpPr/>
          <p:nvPr/>
        </p:nvCxnSpPr>
        <p:spPr>
          <a:xfrm>
            <a:off x="3526163" y="5930241"/>
            <a:ext cx="520709" cy="200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ze strzałką 55">
            <a:extLst>
              <a:ext uri="{FF2B5EF4-FFF2-40B4-BE49-F238E27FC236}">
                <a16:creationId xmlns:a16="http://schemas.microsoft.com/office/drawing/2014/main" id="{59F988E8-E1CD-40E1-A0AA-6AC9B1250D44}"/>
              </a:ext>
            </a:extLst>
          </p:cNvPr>
          <p:cNvCxnSpPr/>
          <p:nvPr/>
        </p:nvCxnSpPr>
        <p:spPr>
          <a:xfrm>
            <a:off x="1425956" y="4941487"/>
            <a:ext cx="391886" cy="315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y ze strzałką 57">
            <a:extLst>
              <a:ext uri="{FF2B5EF4-FFF2-40B4-BE49-F238E27FC236}">
                <a16:creationId xmlns:a16="http://schemas.microsoft.com/office/drawing/2014/main" id="{10B07D0C-9749-4AB6-A2A1-71F512A0EA6E}"/>
              </a:ext>
            </a:extLst>
          </p:cNvPr>
          <p:cNvCxnSpPr/>
          <p:nvPr/>
        </p:nvCxnSpPr>
        <p:spPr>
          <a:xfrm flipV="1">
            <a:off x="1670426" y="2704232"/>
            <a:ext cx="338447" cy="200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rostokąt 25">
            <a:extLst>
              <a:ext uri="{FF2B5EF4-FFF2-40B4-BE49-F238E27FC236}">
                <a16:creationId xmlns:a16="http://schemas.microsoft.com/office/drawing/2014/main" id="{936CF423-6F03-4BCF-BB2F-982876AA4974}"/>
              </a:ext>
            </a:extLst>
          </p:cNvPr>
          <p:cNvSpPr/>
          <p:nvPr/>
        </p:nvSpPr>
        <p:spPr>
          <a:xfrm>
            <a:off x="4079174" y="4236272"/>
            <a:ext cx="4607626" cy="400111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Kultura    –  0,6 mln</a:t>
            </a:r>
          </a:p>
        </p:txBody>
      </p:sp>
      <p:sp>
        <p:nvSpPr>
          <p:cNvPr id="28" name="Prostokąt 27">
            <a:extLst>
              <a:ext uri="{FF2B5EF4-FFF2-40B4-BE49-F238E27FC236}">
                <a16:creationId xmlns:a16="http://schemas.microsoft.com/office/drawing/2014/main" id="{521E43A8-164A-43CA-8E6D-478DC8790CA1}"/>
              </a:ext>
            </a:extLst>
          </p:cNvPr>
          <p:cNvSpPr/>
          <p:nvPr/>
        </p:nvSpPr>
        <p:spPr>
          <a:xfrm>
            <a:off x="4079174" y="4738376"/>
            <a:ext cx="4607626" cy="395161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Pozostałe   różne – 2,7 mln</a:t>
            </a:r>
          </a:p>
        </p:txBody>
      </p:sp>
      <p:pic>
        <p:nvPicPr>
          <p:cNvPr id="29" name="Obraz 8">
            <a:extLst>
              <a:ext uri="{FF2B5EF4-FFF2-40B4-BE49-F238E27FC236}">
                <a16:creationId xmlns:a16="http://schemas.microsoft.com/office/drawing/2014/main" id="{8FA59B09-92EB-433C-BCFE-D04840972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01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Łącznik prosty ze strzałką 5">
            <a:extLst>
              <a:ext uri="{FF2B5EF4-FFF2-40B4-BE49-F238E27FC236}">
                <a16:creationId xmlns:a16="http://schemas.microsoft.com/office/drawing/2014/main" id="{36382ED4-9D3B-47EF-8FBF-473737D450A8}"/>
              </a:ext>
            </a:extLst>
          </p:cNvPr>
          <p:cNvCxnSpPr/>
          <p:nvPr/>
        </p:nvCxnSpPr>
        <p:spPr>
          <a:xfrm>
            <a:off x="3412823" y="3919517"/>
            <a:ext cx="595098" cy="637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id="{BF68AE26-BCFB-4DAB-B15B-E496C2506109}"/>
              </a:ext>
            </a:extLst>
          </p:cNvPr>
          <p:cNvCxnSpPr>
            <a:cxnSpLocks/>
          </p:cNvCxnSpPr>
          <p:nvPr/>
        </p:nvCxnSpPr>
        <p:spPr>
          <a:xfrm>
            <a:off x="3276681" y="3951615"/>
            <a:ext cx="695509" cy="1012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ytuł 9">
            <a:extLst>
              <a:ext uri="{FF2B5EF4-FFF2-40B4-BE49-F238E27FC236}">
                <a16:creationId xmlns:a16="http://schemas.microsoft.com/office/drawing/2014/main" id="{694E165E-7515-41EF-B960-F332B21C6C71}"/>
              </a:ext>
            </a:extLst>
          </p:cNvPr>
          <p:cNvSpPr txBox="1">
            <a:spLocks/>
          </p:cNvSpPr>
          <p:nvPr/>
        </p:nvSpPr>
        <p:spPr>
          <a:xfrm>
            <a:off x="2336800" y="305173"/>
            <a:ext cx="5492750" cy="31432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WYKONANIE BUDŻETU GMINY CZERSK ZA ROK 2021</a:t>
            </a:r>
          </a:p>
        </p:txBody>
      </p:sp>
    </p:spTree>
    <p:extLst>
      <p:ext uri="{BB962C8B-B14F-4D97-AF65-F5344CB8AC3E}">
        <p14:creationId xmlns:p14="http://schemas.microsoft.com/office/powerpoint/2010/main" val="2358029666"/>
      </p:ext>
    </p:extLst>
  </p:cSld>
  <p:clrMapOvr>
    <a:masterClrMapping/>
  </p:clrMapOvr>
  <p:transition spd="slow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D6CADC-6AD0-F88B-907E-FE5909472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4616" y="365126"/>
            <a:ext cx="6900734" cy="821123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WYKONANIE BUDŻETU GMINY CZERSK ZA ROK 2021</a:t>
            </a:r>
            <a:b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44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4883D6-092E-4063-6527-FF1CAFCEA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STRUKTURA WYDATKÓW GMINY CZERSK W ROKU 2021 W PORÓWNANIU </a:t>
            </a:r>
            <a:br>
              <a:rPr lang="pl-PL" sz="16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DO LAT 2019 - 2020</a:t>
            </a:r>
          </a:p>
          <a:p>
            <a:endParaRPr lang="pl-PL" dirty="0"/>
          </a:p>
        </p:txBody>
      </p:sp>
      <p:pic>
        <p:nvPicPr>
          <p:cNvPr id="4" name="Obraz 8">
            <a:extLst>
              <a:ext uri="{FF2B5EF4-FFF2-40B4-BE49-F238E27FC236}">
                <a16:creationId xmlns:a16="http://schemas.microsoft.com/office/drawing/2014/main" id="{F353BD93-67C8-E395-3C7B-289BBDB61A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01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0">
            <a:extLst>
              <a:ext uri="{FF2B5EF4-FFF2-40B4-BE49-F238E27FC236}">
                <a16:creationId xmlns:a16="http://schemas.microsoft.com/office/drawing/2014/main" id="{1F3247F0-1AE6-2E4D-AB35-5BE2531944B6}"/>
              </a:ext>
            </a:extLst>
          </p:cNvPr>
          <p:cNvPicPr/>
          <p:nvPr/>
        </p:nvPicPr>
        <p:blipFill dpi="0">
          <a:blip r:embed="rId4"/>
          <a:srcRect/>
          <a:stretch>
            <a:fillRect/>
          </a:stretch>
        </p:blipFill>
        <p:spPr>
          <a:xfrm>
            <a:off x="1263479" y="2736934"/>
            <a:ext cx="1905000" cy="2693601"/>
          </a:xfrm>
          <a:prstGeom prst="rect">
            <a:avLst/>
          </a:prstGeom>
        </p:spPr>
      </p:pic>
      <p:pic>
        <p:nvPicPr>
          <p:cNvPr id="6" name="Picture 31">
            <a:extLst>
              <a:ext uri="{FF2B5EF4-FFF2-40B4-BE49-F238E27FC236}">
                <a16:creationId xmlns:a16="http://schemas.microsoft.com/office/drawing/2014/main" id="{5BCDB181-25DE-D5A4-9184-A526124B6181}"/>
              </a:ext>
            </a:extLst>
          </p:cNvPr>
          <p:cNvPicPr/>
          <p:nvPr/>
        </p:nvPicPr>
        <p:blipFill dpi="0">
          <a:blip r:embed="rId5"/>
          <a:srcRect/>
          <a:stretch>
            <a:fillRect/>
          </a:stretch>
        </p:blipFill>
        <p:spPr>
          <a:xfrm>
            <a:off x="3841408" y="2718485"/>
            <a:ext cx="1905000" cy="2730500"/>
          </a:xfrm>
          <a:prstGeom prst="rect">
            <a:avLst/>
          </a:prstGeom>
        </p:spPr>
      </p:pic>
      <p:pic>
        <p:nvPicPr>
          <p:cNvPr id="7" name="Picture 32">
            <a:extLst>
              <a:ext uri="{FF2B5EF4-FFF2-40B4-BE49-F238E27FC236}">
                <a16:creationId xmlns:a16="http://schemas.microsoft.com/office/drawing/2014/main" id="{B6A5310E-F862-6B90-5CFE-2DD6825D19DB}"/>
              </a:ext>
            </a:extLst>
          </p:cNvPr>
          <p:cNvPicPr/>
          <p:nvPr/>
        </p:nvPicPr>
        <p:blipFill dpi="0">
          <a:blip r:embed="rId6"/>
          <a:srcRect/>
          <a:stretch>
            <a:fillRect/>
          </a:stretch>
        </p:blipFill>
        <p:spPr>
          <a:xfrm>
            <a:off x="6178379" y="2718485"/>
            <a:ext cx="1905000" cy="273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2352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Obraz 8">
            <a:extLst>
              <a:ext uri="{FF2B5EF4-FFF2-40B4-BE49-F238E27FC236}">
                <a16:creationId xmlns:a16="http://schemas.microsoft.com/office/drawing/2014/main" id="{8FA59B09-92EB-433C-BCFE-D04840972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ytuł 23">
            <a:extLst>
              <a:ext uri="{FF2B5EF4-FFF2-40B4-BE49-F238E27FC236}">
                <a16:creationId xmlns:a16="http://schemas.microsoft.com/office/drawing/2014/main" id="{1335FC80-42C6-403D-B41D-62C45371288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7631" y="171786"/>
            <a:ext cx="7886700" cy="53553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WYKONANIE BUDŻETU GMINY CZERSK ZA ROK 2021</a:t>
            </a:r>
            <a:b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F2D6DF4-E5AC-4CA0-9D0D-BE3145A3726E}"/>
              </a:ext>
            </a:extLst>
          </p:cNvPr>
          <p:cNvSpPr txBox="1"/>
          <p:nvPr/>
        </p:nvSpPr>
        <p:spPr>
          <a:xfrm>
            <a:off x="1268533" y="830526"/>
            <a:ext cx="680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ŹRÓDŁA FINANSOWANIA INWESTYCJI (w zł)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9D3FCBB-8914-4BDD-9B88-F1A994C97FBE}"/>
              </a:ext>
            </a:extLst>
          </p:cNvPr>
          <p:cNvSpPr/>
          <p:nvPr/>
        </p:nvSpPr>
        <p:spPr>
          <a:xfrm>
            <a:off x="3343908" y="2837739"/>
            <a:ext cx="4272506" cy="72924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RFRD – 3,6 mln </a:t>
            </a:r>
          </a:p>
          <a:p>
            <a:pPr algn="ctr"/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RFIL -2,4 mln</a:t>
            </a:r>
          </a:p>
          <a:p>
            <a:pPr algn="ctr"/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BGK – 3,0 mln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16409CA2-CC3E-47F5-845D-4840ECD648A8}"/>
              </a:ext>
            </a:extLst>
          </p:cNvPr>
          <p:cNvSpPr/>
          <p:nvPr/>
        </p:nvSpPr>
        <p:spPr>
          <a:xfrm>
            <a:off x="3343908" y="1580475"/>
            <a:ext cx="4272506" cy="111351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Różnica dochodów bieżących </a:t>
            </a:r>
            <a:b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wydatków bieżących</a:t>
            </a:r>
          </a:p>
          <a:p>
            <a:pPr algn="ctr"/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9,2 mln 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6839CD54-D8D7-4B35-82BB-EAEB711B58CF}"/>
              </a:ext>
            </a:extLst>
          </p:cNvPr>
          <p:cNvSpPr/>
          <p:nvPr/>
        </p:nvSpPr>
        <p:spPr>
          <a:xfrm>
            <a:off x="3343908" y="3705898"/>
            <a:ext cx="4272506" cy="4406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</a:rPr>
              <a:t>                  Dotacje z UE – 2,3  mln </a:t>
            </a:r>
            <a:endParaRPr 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0CD8B53A-5EB6-4BF4-BF10-0607EDBEE5BA}"/>
              </a:ext>
            </a:extLst>
          </p:cNvPr>
          <p:cNvSpPr/>
          <p:nvPr/>
        </p:nvSpPr>
        <p:spPr>
          <a:xfrm>
            <a:off x="3343908" y="4403025"/>
            <a:ext cx="4272506" cy="55338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</a:rPr>
              <a:t>                   Wolne środki – 5,4 mln </a:t>
            </a:r>
            <a:endParaRPr 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158A477-BC3C-457B-B0F6-F2E36A2E0A74}"/>
              </a:ext>
            </a:extLst>
          </p:cNvPr>
          <p:cNvSpPr/>
          <p:nvPr/>
        </p:nvSpPr>
        <p:spPr>
          <a:xfrm>
            <a:off x="3343908" y="5212885"/>
            <a:ext cx="4272506" cy="55338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</a:rPr>
              <a:t>              Sprzedaż mienia – 1,9  mln </a:t>
            </a:r>
            <a:endParaRPr 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wal 2">
            <a:extLst>
              <a:ext uri="{FF2B5EF4-FFF2-40B4-BE49-F238E27FC236}">
                <a16:creationId xmlns:a16="http://schemas.microsoft.com/office/drawing/2014/main" id="{72544E05-3514-4008-940E-B3C5961C779E}"/>
              </a:ext>
            </a:extLst>
          </p:cNvPr>
          <p:cNvSpPr/>
          <p:nvPr/>
        </p:nvSpPr>
        <p:spPr>
          <a:xfrm>
            <a:off x="180975" y="2495552"/>
            <a:ext cx="2232685" cy="2341261"/>
          </a:xfrm>
          <a:prstGeom prst="ellipse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RAZEM</a:t>
            </a:r>
          </a:p>
          <a:p>
            <a:pPr algn="ctr"/>
            <a:r>
              <a:rPr lang="pl-PL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27,8 mln</a:t>
            </a:r>
          </a:p>
        </p:txBody>
      </p: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6E39A695-2C42-49FA-8C02-2DC7B1D8CAEE}"/>
              </a:ext>
            </a:extLst>
          </p:cNvPr>
          <p:cNvCxnSpPr/>
          <p:nvPr/>
        </p:nvCxnSpPr>
        <p:spPr>
          <a:xfrm flipV="1">
            <a:off x="1959429" y="1925185"/>
            <a:ext cx="1104406" cy="705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84CBE92E-6EF2-48DC-96F9-5CDBB14DBC29}"/>
              </a:ext>
            </a:extLst>
          </p:cNvPr>
          <p:cNvCxnSpPr/>
          <p:nvPr/>
        </p:nvCxnSpPr>
        <p:spPr>
          <a:xfrm flipV="1">
            <a:off x="2413660" y="3061203"/>
            <a:ext cx="810491" cy="1568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>
            <a:extLst>
              <a:ext uri="{FF2B5EF4-FFF2-40B4-BE49-F238E27FC236}">
                <a16:creationId xmlns:a16="http://schemas.microsoft.com/office/drawing/2014/main" id="{B637ED10-4D5A-4DB9-8674-CDEFCBA499D5}"/>
              </a:ext>
            </a:extLst>
          </p:cNvPr>
          <p:cNvCxnSpPr/>
          <p:nvPr/>
        </p:nvCxnSpPr>
        <p:spPr>
          <a:xfrm>
            <a:off x="2491351" y="3818243"/>
            <a:ext cx="732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175C5743-0BD3-4F92-B16A-F67F265857D2}"/>
              </a:ext>
            </a:extLst>
          </p:cNvPr>
          <p:cNvCxnSpPr/>
          <p:nvPr/>
        </p:nvCxnSpPr>
        <p:spPr>
          <a:xfrm>
            <a:off x="2532664" y="4309302"/>
            <a:ext cx="650174" cy="1909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>
            <a:extLst>
              <a:ext uri="{FF2B5EF4-FFF2-40B4-BE49-F238E27FC236}">
                <a16:creationId xmlns:a16="http://schemas.microsoft.com/office/drawing/2014/main" id="{12D72FE6-AACA-4DF0-9DA3-815F37C1BFE5}"/>
              </a:ext>
            </a:extLst>
          </p:cNvPr>
          <p:cNvCxnSpPr/>
          <p:nvPr/>
        </p:nvCxnSpPr>
        <p:spPr>
          <a:xfrm>
            <a:off x="2364673" y="4785372"/>
            <a:ext cx="721427" cy="4275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Obraz 8">
            <a:extLst>
              <a:ext uri="{FF2B5EF4-FFF2-40B4-BE49-F238E27FC236}">
                <a16:creationId xmlns:a16="http://schemas.microsoft.com/office/drawing/2014/main" id="{8FA59B09-92EB-433C-BCFE-D04840972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01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2927511"/>
      </p:ext>
    </p:extLst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78F081-0619-4544-B490-E008CA9E4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0465"/>
            <a:ext cx="7886700" cy="1055901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          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b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11F7C827-2532-4788-8667-8134ACB492E4}"/>
              </a:ext>
            </a:extLst>
          </p:cNvPr>
          <p:cNvSpPr txBox="1"/>
          <p:nvPr/>
        </p:nvSpPr>
        <p:spPr>
          <a:xfrm>
            <a:off x="1996751" y="180460"/>
            <a:ext cx="5645020" cy="3385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just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WYKONANIE BUDŻETU GMINY CZERSK ZA ROK 2021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C999FEC7-C4ED-4DD8-BE11-B149D6B0207A}"/>
              </a:ext>
            </a:extLst>
          </p:cNvPr>
          <p:cNvSpPr txBox="1"/>
          <p:nvPr/>
        </p:nvSpPr>
        <p:spPr>
          <a:xfrm>
            <a:off x="3420928" y="5791241"/>
            <a:ext cx="2494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0AF93A-818D-438A-A1F2-4BF0D1E83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543175"/>
            <a:ext cx="9144000" cy="381459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7" name="Obraz 8">
            <a:extLst>
              <a:ext uri="{FF2B5EF4-FFF2-40B4-BE49-F238E27FC236}">
                <a16:creationId xmlns:a16="http://schemas.microsoft.com/office/drawing/2014/main" id="{8FA59B09-92EB-433C-BCFE-D04840972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01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31477CA1-F598-48E8-9BB1-04EFAB670B40}"/>
              </a:ext>
            </a:extLst>
          </p:cNvPr>
          <p:cNvSpPr txBox="1"/>
          <p:nvPr/>
        </p:nvSpPr>
        <p:spPr>
          <a:xfrm>
            <a:off x="266700" y="1368425"/>
            <a:ext cx="883503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PODSTAWA UCHWAŁY W SPRAWIE </a:t>
            </a:r>
            <a:b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UDZIELENIA ABSOLUTORIUM,</a:t>
            </a:r>
          </a:p>
          <a:p>
            <a:pPr algn="ctr"/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to zapoznanie się ze:</a:t>
            </a:r>
          </a:p>
          <a:p>
            <a:pPr algn="ctr"/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arenR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Sprawozdaniem z wykonania budżetu za 2021 r. –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zarządzenie nr 894/22  Burmistrza Czerska z dnia 30 marca 2022 r. </a:t>
            </a:r>
          </a:p>
          <a:p>
            <a:pPr algn="just"/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2)  Uchwałą RIO w Gdańsku o sprawozdaniu z wykonania budżetu z dnia 13 </a:t>
            </a:r>
          </a:p>
          <a:p>
            <a:pPr algn="just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    kwietnia 2022 r. – </a:t>
            </a:r>
            <a:r>
              <a:rPr lang="pl-PL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opinia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pozytywna,</a:t>
            </a:r>
          </a:p>
          <a:p>
            <a:pPr algn="just"/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3) Sprawozdaniem finansowym za 2021 r. – </a:t>
            </a:r>
            <a:r>
              <a:rPr lang="pl-PL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pozytywna opinia Komisji </a:t>
            </a:r>
          </a:p>
          <a:p>
            <a:pPr algn="just"/>
            <a:r>
              <a:rPr lang="pl-PL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Rewizyjnej,</a:t>
            </a:r>
          </a:p>
          <a:p>
            <a:pPr algn="just"/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4) Stanowiskiem Komisji Rewizyjnej z dnia 04 maja 2022 r. – </a:t>
            </a:r>
            <a:r>
              <a:rPr lang="pl-PL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jednogłośnie za </a:t>
            </a:r>
          </a:p>
          <a:p>
            <a:pPr algn="just"/>
            <a:r>
              <a:rPr lang="pl-PL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udzieleniem absolutorium,</a:t>
            </a:r>
          </a:p>
          <a:p>
            <a:pPr algn="just"/>
            <a:endParaRPr lang="pl-PL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5) Uchwała RIO w Gdańsku –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 sprawie wniosku Komisji Rewizyjnej o udzielenie </a:t>
            </a:r>
          </a:p>
          <a:p>
            <a:pPr algn="just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   absolutorium Burmistrzowi Czerska za rok 2021 – z dnia 13 maja 2022 r. – </a:t>
            </a:r>
            <a:r>
              <a:rPr lang="pl-PL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opinia  </a:t>
            </a:r>
          </a:p>
          <a:p>
            <a:pPr algn="just"/>
            <a:r>
              <a:rPr lang="pl-PL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pozytywna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336808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Obraz 8">
            <a:extLst>
              <a:ext uri="{FF2B5EF4-FFF2-40B4-BE49-F238E27FC236}">
                <a16:creationId xmlns:a16="http://schemas.microsoft.com/office/drawing/2014/main" id="{8FA59B09-92EB-433C-BCFE-D04840972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ytuł 23">
            <a:extLst>
              <a:ext uri="{FF2B5EF4-FFF2-40B4-BE49-F238E27FC236}">
                <a16:creationId xmlns:a16="http://schemas.microsoft.com/office/drawing/2014/main" id="{1335FC80-42C6-403D-B41D-62C45371288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7631" y="282585"/>
            <a:ext cx="7886700" cy="31393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WYKONANIE BUDŻETU GMINY CZERSK ZA ROK 2021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F2D6DF4-E5AC-4CA0-9D0D-BE3145A3726E}"/>
              </a:ext>
            </a:extLst>
          </p:cNvPr>
          <p:cNvSpPr txBox="1"/>
          <p:nvPr/>
        </p:nvSpPr>
        <p:spPr>
          <a:xfrm>
            <a:off x="1268533" y="830526"/>
            <a:ext cx="680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PRZYCHODY, ROZCHODY I ZADŁUŻENIE 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9D3FCBB-8914-4BDD-9B88-F1A994C97FBE}"/>
              </a:ext>
            </a:extLst>
          </p:cNvPr>
          <p:cNvSpPr/>
          <p:nvPr/>
        </p:nvSpPr>
        <p:spPr>
          <a:xfrm>
            <a:off x="1010406" y="2141065"/>
            <a:ext cx="2195926" cy="9360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PRZYCHODY </a:t>
            </a:r>
          </a:p>
          <a:p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19,8 mln zł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6839CD54-D8D7-4B35-82BB-EAEB711B58CF}"/>
              </a:ext>
            </a:extLst>
          </p:cNvPr>
          <p:cNvSpPr/>
          <p:nvPr/>
        </p:nvSpPr>
        <p:spPr>
          <a:xfrm>
            <a:off x="4929263" y="1973434"/>
            <a:ext cx="3685068" cy="6594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Kredyt z banku – 9,1  mln zł 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0CD8B53A-5EB6-4BF4-BF10-0607EDBEE5BA}"/>
              </a:ext>
            </a:extLst>
          </p:cNvPr>
          <p:cNvSpPr/>
          <p:nvPr/>
        </p:nvSpPr>
        <p:spPr>
          <a:xfrm>
            <a:off x="4929263" y="3077116"/>
            <a:ext cx="3685068" cy="70377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Wolne środki – 10,7  mln zł </a:t>
            </a: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158A477-BC3C-457B-B0F6-F2E36A2E0A74}"/>
              </a:ext>
            </a:extLst>
          </p:cNvPr>
          <p:cNvSpPr/>
          <p:nvPr/>
        </p:nvSpPr>
        <p:spPr>
          <a:xfrm>
            <a:off x="4879795" y="4225145"/>
            <a:ext cx="3734535" cy="6480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Spłaty kredytów – 3,8 mln zł </a:t>
            </a:r>
          </a:p>
        </p:txBody>
      </p:sp>
      <p:sp>
        <p:nvSpPr>
          <p:cNvPr id="18" name="Prostokąt 17">
            <a:extLst>
              <a:ext uri="{FF2B5EF4-FFF2-40B4-BE49-F238E27FC236}">
                <a16:creationId xmlns:a16="http://schemas.microsoft.com/office/drawing/2014/main" id="{774DD4F4-D084-4A5C-B306-3B77D9A489A5}"/>
              </a:ext>
            </a:extLst>
          </p:cNvPr>
          <p:cNvSpPr/>
          <p:nvPr/>
        </p:nvSpPr>
        <p:spPr>
          <a:xfrm>
            <a:off x="1032030" y="3780887"/>
            <a:ext cx="2195926" cy="9976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ROZCHODY</a:t>
            </a:r>
          </a:p>
          <a:p>
            <a:pPr algn="ctr"/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3,8 mln zł </a:t>
            </a:r>
          </a:p>
        </p:txBody>
      </p:sp>
      <p:cxnSp>
        <p:nvCxnSpPr>
          <p:cNvPr id="13" name="Łącznik prosty ze strzałką 12">
            <a:extLst>
              <a:ext uri="{FF2B5EF4-FFF2-40B4-BE49-F238E27FC236}">
                <a16:creationId xmlns:a16="http://schemas.microsoft.com/office/drawing/2014/main" id="{522597C8-4D0E-4E85-BB2F-9E908C563C7C}"/>
              </a:ext>
            </a:extLst>
          </p:cNvPr>
          <p:cNvCxnSpPr/>
          <p:nvPr/>
        </p:nvCxnSpPr>
        <p:spPr>
          <a:xfrm>
            <a:off x="3437907" y="2694447"/>
            <a:ext cx="1233074" cy="5237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>
            <a:extLst>
              <a:ext uri="{FF2B5EF4-FFF2-40B4-BE49-F238E27FC236}">
                <a16:creationId xmlns:a16="http://schemas.microsoft.com/office/drawing/2014/main" id="{6C80F732-00D2-4824-8EED-7B6EA6138E8D}"/>
              </a:ext>
            </a:extLst>
          </p:cNvPr>
          <p:cNvCxnSpPr/>
          <p:nvPr/>
        </p:nvCxnSpPr>
        <p:spPr>
          <a:xfrm>
            <a:off x="3437907" y="4501834"/>
            <a:ext cx="12330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rostokąt 25">
            <a:extLst>
              <a:ext uri="{FF2B5EF4-FFF2-40B4-BE49-F238E27FC236}">
                <a16:creationId xmlns:a16="http://schemas.microsoft.com/office/drawing/2014/main" id="{D1953720-0AB3-4ABA-B20D-FF5D0F7C505C}"/>
              </a:ext>
            </a:extLst>
          </p:cNvPr>
          <p:cNvSpPr/>
          <p:nvPr/>
        </p:nvSpPr>
        <p:spPr>
          <a:xfrm>
            <a:off x="0" y="5355731"/>
            <a:ext cx="9144000" cy="85699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</a:rPr>
              <a:t>Planowane zadłużenie na koniec 2021 r wynosi 40 740 000 zł i stanowi 28,56 % wykonanych dochodów, co oznacza wzrost w porównaniu do końca 2020 r. o 5 360 000 zł  .</a:t>
            </a:r>
            <a:endParaRPr 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75833F13-0BDF-4248-9673-CAB8BE19C328}"/>
              </a:ext>
            </a:extLst>
          </p:cNvPr>
          <p:cNvCxnSpPr/>
          <p:nvPr/>
        </p:nvCxnSpPr>
        <p:spPr>
          <a:xfrm flipV="1">
            <a:off x="3437907" y="2250123"/>
            <a:ext cx="1233074" cy="1605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Obraz 8">
            <a:extLst>
              <a:ext uri="{FF2B5EF4-FFF2-40B4-BE49-F238E27FC236}">
                <a16:creationId xmlns:a16="http://schemas.microsoft.com/office/drawing/2014/main" id="{8FA59B09-92EB-433C-BCFE-D04840972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01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C5C48677-BA96-4CFC-9837-9943D8E25452}"/>
              </a:ext>
            </a:extLst>
          </p:cNvPr>
          <p:cNvSpPr txBox="1"/>
          <p:nvPr/>
        </p:nvSpPr>
        <p:spPr>
          <a:xfrm>
            <a:off x="781050" y="6420595"/>
            <a:ext cx="7833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Indywidualny wskaźnik zadłużenia  5,71%, dopuszczalny wskaźnik 15,0% </a:t>
            </a:r>
          </a:p>
        </p:txBody>
      </p:sp>
    </p:spTree>
    <p:extLst>
      <p:ext uri="{BB962C8B-B14F-4D97-AF65-F5344CB8AC3E}">
        <p14:creationId xmlns:p14="http://schemas.microsoft.com/office/powerpoint/2010/main" val="3692147755"/>
      </p:ext>
    </p:extLst>
  </p:cSld>
  <p:clrMapOvr>
    <a:masterClrMapping/>
  </p:clrMapOvr>
  <p:transition spd="slow">
    <p:pul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Obraz 8">
            <a:extLst>
              <a:ext uri="{FF2B5EF4-FFF2-40B4-BE49-F238E27FC236}">
                <a16:creationId xmlns:a16="http://schemas.microsoft.com/office/drawing/2014/main" id="{8FA59B09-92EB-433C-BCFE-D04840972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ytuł 23">
            <a:extLst>
              <a:ext uri="{FF2B5EF4-FFF2-40B4-BE49-F238E27FC236}">
                <a16:creationId xmlns:a16="http://schemas.microsoft.com/office/drawing/2014/main" id="{1335FC80-42C6-403D-B41D-62C45371288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7631" y="282585"/>
            <a:ext cx="7886700" cy="31393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SPRAWOZDANIE FINANSOWE GMINY CZERSK ZA ROK 2021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F2D6DF4-E5AC-4CA0-9D0D-BE3145A3726E}"/>
              </a:ext>
            </a:extLst>
          </p:cNvPr>
          <p:cNvSpPr txBox="1"/>
          <p:nvPr/>
        </p:nvSpPr>
        <p:spPr>
          <a:xfrm>
            <a:off x="1268532" y="830526"/>
            <a:ext cx="7441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BILANS JEDNOSTEK BUDŻETOWYCH  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9D3FCBB-8914-4BDD-9B88-F1A994C97FBE}"/>
              </a:ext>
            </a:extLst>
          </p:cNvPr>
          <p:cNvSpPr/>
          <p:nvPr/>
        </p:nvSpPr>
        <p:spPr>
          <a:xfrm>
            <a:off x="257175" y="2141065"/>
            <a:ext cx="2949157" cy="93605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Aktywa trwałe Gminy           202,8 mln zł 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6839CD54-D8D7-4B35-82BB-EAEB711B58CF}"/>
              </a:ext>
            </a:extLst>
          </p:cNvPr>
          <p:cNvSpPr/>
          <p:nvPr/>
        </p:nvSpPr>
        <p:spPr>
          <a:xfrm>
            <a:off x="4895999" y="1684716"/>
            <a:ext cx="3990825" cy="659424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Majątek trwały – 178,4  mln zł 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0CD8B53A-5EB6-4BF4-BF10-0607EDBEE5BA}"/>
              </a:ext>
            </a:extLst>
          </p:cNvPr>
          <p:cNvSpPr/>
          <p:nvPr/>
        </p:nvSpPr>
        <p:spPr>
          <a:xfrm>
            <a:off x="4895999" y="2723465"/>
            <a:ext cx="3990825" cy="703771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Udziały w spółkach – 24,4  mln zł </a:t>
            </a: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158A477-BC3C-457B-B0F6-F2E36A2E0A74}"/>
              </a:ext>
            </a:extLst>
          </p:cNvPr>
          <p:cNvSpPr/>
          <p:nvPr/>
        </p:nvSpPr>
        <p:spPr>
          <a:xfrm>
            <a:off x="4895999" y="3855615"/>
            <a:ext cx="3990825" cy="648069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Należności – 3,3 mln zł </a:t>
            </a:r>
          </a:p>
        </p:txBody>
      </p:sp>
      <p:sp>
        <p:nvSpPr>
          <p:cNvPr id="18" name="Prostokąt 17">
            <a:extLst>
              <a:ext uri="{FF2B5EF4-FFF2-40B4-BE49-F238E27FC236}">
                <a16:creationId xmlns:a16="http://schemas.microsoft.com/office/drawing/2014/main" id="{774DD4F4-D084-4A5C-B306-3B77D9A489A5}"/>
              </a:ext>
            </a:extLst>
          </p:cNvPr>
          <p:cNvSpPr/>
          <p:nvPr/>
        </p:nvSpPr>
        <p:spPr>
          <a:xfrm>
            <a:off x="284316" y="4315781"/>
            <a:ext cx="2970781" cy="997639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Aktywa obrotowe </a:t>
            </a:r>
          </a:p>
          <a:p>
            <a:pPr algn="ctr"/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4,3 mln zł </a:t>
            </a:r>
          </a:p>
        </p:txBody>
      </p:sp>
      <p:cxnSp>
        <p:nvCxnSpPr>
          <p:cNvPr id="13" name="Łącznik prosty ze strzałką 12">
            <a:extLst>
              <a:ext uri="{FF2B5EF4-FFF2-40B4-BE49-F238E27FC236}">
                <a16:creationId xmlns:a16="http://schemas.microsoft.com/office/drawing/2014/main" id="{522597C8-4D0E-4E85-BB2F-9E908C563C7C}"/>
              </a:ext>
            </a:extLst>
          </p:cNvPr>
          <p:cNvCxnSpPr>
            <a:cxnSpLocks/>
          </p:cNvCxnSpPr>
          <p:nvPr/>
        </p:nvCxnSpPr>
        <p:spPr>
          <a:xfrm>
            <a:off x="3464616" y="2779716"/>
            <a:ext cx="1203087" cy="379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>
            <a:extLst>
              <a:ext uri="{FF2B5EF4-FFF2-40B4-BE49-F238E27FC236}">
                <a16:creationId xmlns:a16="http://schemas.microsoft.com/office/drawing/2014/main" id="{6C80F732-00D2-4824-8EED-7B6EA6138E8D}"/>
              </a:ext>
            </a:extLst>
          </p:cNvPr>
          <p:cNvCxnSpPr>
            <a:cxnSpLocks/>
          </p:cNvCxnSpPr>
          <p:nvPr/>
        </p:nvCxnSpPr>
        <p:spPr>
          <a:xfrm flipV="1">
            <a:off x="3338926" y="4353331"/>
            <a:ext cx="1233074" cy="1692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75833F13-0BDF-4248-9673-CAB8BE19C328}"/>
              </a:ext>
            </a:extLst>
          </p:cNvPr>
          <p:cNvCxnSpPr/>
          <p:nvPr/>
        </p:nvCxnSpPr>
        <p:spPr>
          <a:xfrm flipV="1">
            <a:off x="3464616" y="2041943"/>
            <a:ext cx="1233074" cy="1605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Obraz 8">
            <a:extLst>
              <a:ext uri="{FF2B5EF4-FFF2-40B4-BE49-F238E27FC236}">
                <a16:creationId xmlns:a16="http://schemas.microsoft.com/office/drawing/2014/main" id="{8FA59B09-92EB-433C-BCFE-D04840972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01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C5C48677-BA96-4CFC-9837-9943D8E25452}"/>
              </a:ext>
            </a:extLst>
          </p:cNvPr>
          <p:cNvSpPr txBox="1"/>
          <p:nvPr/>
        </p:nvSpPr>
        <p:spPr>
          <a:xfrm>
            <a:off x="781050" y="6496541"/>
            <a:ext cx="7833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 </a:t>
            </a:r>
          </a:p>
        </p:txBody>
      </p:sp>
      <p:sp>
        <p:nvSpPr>
          <p:cNvPr id="17" name="Prostokąt 16">
            <a:extLst>
              <a:ext uri="{FF2B5EF4-FFF2-40B4-BE49-F238E27FC236}">
                <a16:creationId xmlns:a16="http://schemas.microsoft.com/office/drawing/2014/main" id="{B9634519-CFB3-45F6-847E-3F01B03E231D}"/>
              </a:ext>
            </a:extLst>
          </p:cNvPr>
          <p:cNvSpPr/>
          <p:nvPr/>
        </p:nvSpPr>
        <p:spPr>
          <a:xfrm>
            <a:off x="4934899" y="4851996"/>
            <a:ext cx="3990825" cy="1017063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Środki na rachunkach bankowych – 0,9 mln zł </a:t>
            </a:r>
          </a:p>
        </p:txBody>
      </p:sp>
      <p:cxnSp>
        <p:nvCxnSpPr>
          <p:cNvPr id="5" name="Łącznik prosty ze strzałką 4">
            <a:extLst>
              <a:ext uri="{FF2B5EF4-FFF2-40B4-BE49-F238E27FC236}">
                <a16:creationId xmlns:a16="http://schemas.microsoft.com/office/drawing/2014/main" id="{5CEEDC01-9DE2-4688-81EE-CD78C84C5CD0}"/>
              </a:ext>
            </a:extLst>
          </p:cNvPr>
          <p:cNvCxnSpPr>
            <a:cxnSpLocks/>
          </p:cNvCxnSpPr>
          <p:nvPr/>
        </p:nvCxnSpPr>
        <p:spPr>
          <a:xfrm>
            <a:off x="3464616" y="5195870"/>
            <a:ext cx="1203087" cy="4048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rostokąt 24">
            <a:extLst>
              <a:ext uri="{FF2B5EF4-FFF2-40B4-BE49-F238E27FC236}">
                <a16:creationId xmlns:a16="http://schemas.microsoft.com/office/drawing/2014/main" id="{7A38BC11-DF96-4828-8F8E-7D64D5C91CAB}"/>
              </a:ext>
            </a:extLst>
          </p:cNvPr>
          <p:cNvSpPr/>
          <p:nvPr/>
        </p:nvSpPr>
        <p:spPr>
          <a:xfrm>
            <a:off x="4895998" y="6153577"/>
            <a:ext cx="4029726" cy="648069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Zapasy – 0,1 mln zł </a:t>
            </a:r>
          </a:p>
        </p:txBody>
      </p:sp>
      <p:cxnSp>
        <p:nvCxnSpPr>
          <p:cNvPr id="19" name="Łącznik prosty ze strzałką 18">
            <a:extLst>
              <a:ext uri="{FF2B5EF4-FFF2-40B4-BE49-F238E27FC236}">
                <a16:creationId xmlns:a16="http://schemas.microsoft.com/office/drawing/2014/main" id="{326D3BD4-12A2-42BD-9ABD-03A2112976CE}"/>
              </a:ext>
            </a:extLst>
          </p:cNvPr>
          <p:cNvCxnSpPr/>
          <p:nvPr/>
        </p:nvCxnSpPr>
        <p:spPr>
          <a:xfrm>
            <a:off x="3255097" y="5600700"/>
            <a:ext cx="1164503" cy="733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8318270"/>
      </p:ext>
    </p:extLst>
  </p:cSld>
  <p:clrMapOvr>
    <a:masterClrMapping/>
  </p:clrMapOvr>
  <p:transition spd="slow">
    <p:pull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Obraz 8">
            <a:extLst>
              <a:ext uri="{FF2B5EF4-FFF2-40B4-BE49-F238E27FC236}">
                <a16:creationId xmlns:a16="http://schemas.microsoft.com/office/drawing/2014/main" id="{8FA59B09-92EB-433C-BCFE-D04840972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ytuł 23">
            <a:extLst>
              <a:ext uri="{FF2B5EF4-FFF2-40B4-BE49-F238E27FC236}">
                <a16:creationId xmlns:a16="http://schemas.microsoft.com/office/drawing/2014/main" id="{1335FC80-42C6-403D-B41D-62C45371288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7631" y="282585"/>
            <a:ext cx="7886700" cy="31393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SPRAWOZDANIE FINANSOWE GMINY CZERSK ZA ROK 2021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F2D6DF4-E5AC-4CA0-9D0D-BE3145A3726E}"/>
              </a:ext>
            </a:extLst>
          </p:cNvPr>
          <p:cNvSpPr txBox="1"/>
          <p:nvPr/>
        </p:nvSpPr>
        <p:spPr>
          <a:xfrm>
            <a:off x="1268532" y="830526"/>
            <a:ext cx="7441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BILANS JEDNOSTEK BUDŻETOWYCH  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9D3FCBB-8914-4BDD-9B88-F1A994C97FBE}"/>
              </a:ext>
            </a:extLst>
          </p:cNvPr>
          <p:cNvSpPr/>
          <p:nvPr/>
        </p:nvSpPr>
        <p:spPr>
          <a:xfrm>
            <a:off x="274642" y="2455125"/>
            <a:ext cx="3374288" cy="93605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Fundusz Gminy           199,0 mln zł 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6839CD54-D8D7-4B35-82BB-EAEB711B58CF}"/>
              </a:ext>
            </a:extLst>
          </p:cNvPr>
          <p:cNvSpPr/>
          <p:nvPr/>
        </p:nvSpPr>
        <p:spPr>
          <a:xfrm>
            <a:off x="4718754" y="3372171"/>
            <a:ext cx="3990825" cy="659424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Wynik finansowy– 29,7  mln zł 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0CD8B53A-5EB6-4BF4-BF10-0607EDBEE5BA}"/>
              </a:ext>
            </a:extLst>
          </p:cNvPr>
          <p:cNvSpPr/>
          <p:nvPr/>
        </p:nvSpPr>
        <p:spPr>
          <a:xfrm>
            <a:off x="274642" y="4591972"/>
            <a:ext cx="3374288" cy="93605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Zobowiązania – 8,1  mln zł </a:t>
            </a:r>
          </a:p>
        </p:txBody>
      </p:sp>
      <p:cxnSp>
        <p:nvCxnSpPr>
          <p:cNvPr id="13" name="Łącznik prosty ze strzałką 12">
            <a:extLst>
              <a:ext uri="{FF2B5EF4-FFF2-40B4-BE49-F238E27FC236}">
                <a16:creationId xmlns:a16="http://schemas.microsoft.com/office/drawing/2014/main" id="{522597C8-4D0E-4E85-BB2F-9E908C563C7C}"/>
              </a:ext>
            </a:extLst>
          </p:cNvPr>
          <p:cNvCxnSpPr>
            <a:cxnSpLocks/>
          </p:cNvCxnSpPr>
          <p:nvPr/>
        </p:nvCxnSpPr>
        <p:spPr>
          <a:xfrm>
            <a:off x="3700745" y="3165876"/>
            <a:ext cx="871255" cy="2631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75833F13-0BDF-4248-9673-CAB8BE19C328}"/>
              </a:ext>
            </a:extLst>
          </p:cNvPr>
          <p:cNvCxnSpPr>
            <a:cxnSpLocks/>
          </p:cNvCxnSpPr>
          <p:nvPr/>
        </p:nvCxnSpPr>
        <p:spPr>
          <a:xfrm flipV="1">
            <a:off x="3766112" y="2514051"/>
            <a:ext cx="931578" cy="276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Obraz 8">
            <a:extLst>
              <a:ext uri="{FF2B5EF4-FFF2-40B4-BE49-F238E27FC236}">
                <a16:creationId xmlns:a16="http://schemas.microsoft.com/office/drawing/2014/main" id="{8FA59B09-92EB-433C-BCFE-D04840972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01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C5C48677-BA96-4CFC-9837-9943D8E25452}"/>
              </a:ext>
            </a:extLst>
          </p:cNvPr>
          <p:cNvSpPr txBox="1"/>
          <p:nvPr/>
        </p:nvSpPr>
        <p:spPr>
          <a:xfrm>
            <a:off x="781050" y="6496541"/>
            <a:ext cx="7833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 </a:t>
            </a:r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87ACE0C7-AA8C-401B-8711-1D257FFBB5C1}"/>
              </a:ext>
            </a:extLst>
          </p:cNvPr>
          <p:cNvSpPr/>
          <p:nvPr/>
        </p:nvSpPr>
        <p:spPr>
          <a:xfrm>
            <a:off x="4697690" y="2036077"/>
            <a:ext cx="3990825" cy="659424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Fundusz jednostki – 169,3  mln zł </a:t>
            </a:r>
          </a:p>
        </p:txBody>
      </p:sp>
    </p:spTree>
    <p:extLst>
      <p:ext uri="{BB962C8B-B14F-4D97-AF65-F5344CB8AC3E}">
        <p14:creationId xmlns:p14="http://schemas.microsoft.com/office/powerpoint/2010/main" val="407663529"/>
      </p:ext>
    </p:extLst>
  </p:cSld>
  <p:clrMapOvr>
    <a:masterClrMapping/>
  </p:clrMapOvr>
  <p:transition spd="slow">
    <p:pull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8">
            <a:extLst>
              <a:ext uri="{FF2B5EF4-FFF2-40B4-BE49-F238E27FC236}">
                <a16:creationId xmlns:a16="http://schemas.microsoft.com/office/drawing/2014/main" id="{6FE526CD-B5B6-49CC-87E4-B5ABD56A9C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4383"/>
            <a:ext cx="9144000" cy="7202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Rectangle 122">
            <a:extLst>
              <a:ext uri="{FF2B5EF4-FFF2-40B4-BE49-F238E27FC236}">
                <a16:creationId xmlns:a16="http://schemas.microsoft.com/office/drawing/2014/main" id="{8CA34AE0-E947-4724-A30D-EA37585B63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4925" y="1484314"/>
            <a:ext cx="6534150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pl-PL" sz="4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az 8">
            <a:extLst>
              <a:ext uri="{FF2B5EF4-FFF2-40B4-BE49-F238E27FC236}">
                <a16:creationId xmlns:a16="http://schemas.microsoft.com/office/drawing/2014/main" id="{8FA59B09-92EB-433C-BCFE-D04840972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01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5B35B9E7-A382-4524-9516-ECB7A87F7068}"/>
              </a:ext>
            </a:extLst>
          </p:cNvPr>
          <p:cNvSpPr txBox="1"/>
          <p:nvPr/>
        </p:nvSpPr>
        <p:spPr>
          <a:xfrm>
            <a:off x="2181225" y="1484314"/>
            <a:ext cx="54001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000" dirty="0">
                <a:latin typeface="Arial Black" panose="020B0A04020102020204" pitchFamily="34" charset="0"/>
                <a:cs typeface="Arial" panose="020B0604020202020204" pitchFamily="34" charset="0"/>
              </a:rPr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1578148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78F081-0619-4544-B490-E008CA9E4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36846"/>
            <a:ext cx="7886700" cy="1055901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          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b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 REALIZATORZY BUDŻETU W 2021 ROKU</a:t>
            </a:r>
            <a:r>
              <a:rPr lang="pl-PL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DOCHODY: 142,6 MLN ZŁ, WYDATKI: 143,1 MLN ZŁ </a:t>
            </a:r>
            <a:endParaRPr lang="pl-PL" sz="2400" b="1" dirty="0"/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C999FEC7-C4ED-4DD8-BE11-B149D6B0207A}"/>
              </a:ext>
            </a:extLst>
          </p:cNvPr>
          <p:cNvSpPr txBox="1"/>
          <p:nvPr/>
        </p:nvSpPr>
        <p:spPr>
          <a:xfrm>
            <a:off x="3420928" y="5791241"/>
            <a:ext cx="2494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0AF93A-818D-438A-A1F2-4BF0D1E83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49132"/>
            <a:ext cx="9144000" cy="530886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indent="0">
              <a:buNone/>
            </a:pPr>
            <a:endParaRPr lang="pl-PL" sz="1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</a:t>
            </a: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7" name="Obraz 8">
            <a:extLst>
              <a:ext uri="{FF2B5EF4-FFF2-40B4-BE49-F238E27FC236}">
                <a16:creationId xmlns:a16="http://schemas.microsoft.com/office/drawing/2014/main" id="{8FA59B09-92EB-433C-BCFE-D04840972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0"/>
            <a:ext cx="1115766" cy="1272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3A68E643-54A0-46EF-BFEE-D929202FCA24}"/>
              </a:ext>
            </a:extLst>
          </p:cNvPr>
          <p:cNvSpPr txBox="1"/>
          <p:nvPr/>
        </p:nvSpPr>
        <p:spPr>
          <a:xfrm>
            <a:off x="1996751" y="180460"/>
            <a:ext cx="5645020" cy="3385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just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WYKONANIE BUDŻETU GMINY CZERSK ZA ROK 2021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0AF3204B-FC73-4DC1-B0EE-957E943F3960}"/>
              </a:ext>
            </a:extLst>
          </p:cNvPr>
          <p:cNvSpPr/>
          <p:nvPr/>
        </p:nvSpPr>
        <p:spPr>
          <a:xfrm flipH="1">
            <a:off x="2839137" y="1691493"/>
            <a:ext cx="3076575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BURMISTRZ</a:t>
            </a:r>
          </a:p>
        </p:txBody>
      </p:sp>
      <p:cxnSp>
        <p:nvCxnSpPr>
          <p:cNvPr id="6" name="Łącznik prosty ze strzałką 5">
            <a:extLst>
              <a:ext uri="{FF2B5EF4-FFF2-40B4-BE49-F238E27FC236}">
                <a16:creationId xmlns:a16="http://schemas.microsoft.com/office/drawing/2014/main" id="{E4CD5BF8-51A5-4EEA-AE68-EAC1AB120C7A}"/>
              </a:ext>
            </a:extLst>
          </p:cNvPr>
          <p:cNvCxnSpPr>
            <a:cxnSpLocks/>
          </p:cNvCxnSpPr>
          <p:nvPr/>
        </p:nvCxnSpPr>
        <p:spPr>
          <a:xfrm flipH="1">
            <a:off x="2493053" y="2706383"/>
            <a:ext cx="549461" cy="2609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rostokąt: zaokrąglone rogi 8">
            <a:extLst>
              <a:ext uri="{FF2B5EF4-FFF2-40B4-BE49-F238E27FC236}">
                <a16:creationId xmlns:a16="http://schemas.microsoft.com/office/drawing/2014/main" id="{ACBA4FD6-C957-4AA3-8A11-F8586BE3DE37}"/>
              </a:ext>
            </a:extLst>
          </p:cNvPr>
          <p:cNvSpPr/>
          <p:nvPr/>
        </p:nvSpPr>
        <p:spPr>
          <a:xfrm>
            <a:off x="3420928" y="2862414"/>
            <a:ext cx="2055935" cy="18322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URZĄD MIEJSKI</a:t>
            </a:r>
          </a:p>
          <a:p>
            <a:pPr algn="ctr"/>
            <a:r>
              <a:rPr lang="pl-PL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DOCHODY </a:t>
            </a:r>
          </a:p>
          <a:p>
            <a:pPr algn="ctr"/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139,7 mln zł</a:t>
            </a:r>
          </a:p>
          <a:p>
            <a:pPr algn="ctr"/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WYDATKI </a:t>
            </a:r>
          </a:p>
          <a:p>
            <a:pPr algn="ctr"/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51,5 mln zł</a:t>
            </a:r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E94DBB44-DE28-4DB2-8084-E6FA8403B9A0}"/>
              </a:ext>
            </a:extLst>
          </p:cNvPr>
          <p:cNvSpPr/>
          <p:nvPr/>
        </p:nvSpPr>
        <p:spPr>
          <a:xfrm>
            <a:off x="360531" y="2799547"/>
            <a:ext cx="2140061" cy="197355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AC3CBCAA-4906-41BB-A6A5-EF68591BE2C7}"/>
              </a:ext>
            </a:extLst>
          </p:cNvPr>
          <p:cNvSpPr txBox="1"/>
          <p:nvPr/>
        </p:nvSpPr>
        <p:spPr>
          <a:xfrm>
            <a:off x="360531" y="2772551"/>
            <a:ext cx="195475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PLACÓWKI </a:t>
            </a:r>
          </a:p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OŚWIATOWE</a:t>
            </a:r>
          </a:p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    I  ZOF</a:t>
            </a:r>
            <a:r>
              <a:rPr lang="pl-PL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l-PL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pPr algn="ctr"/>
            <a:r>
              <a:rPr lang="pl-PL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DOCHODY</a:t>
            </a:r>
          </a:p>
          <a:p>
            <a:pPr algn="ctr"/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1,1 mln. zł</a:t>
            </a:r>
          </a:p>
          <a:p>
            <a:pPr algn="ctr"/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WYDATK</a:t>
            </a:r>
            <a:r>
              <a:rPr lang="pl-PL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</a:p>
          <a:p>
            <a:pPr algn="ctr"/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33,9 mln zł</a:t>
            </a:r>
          </a:p>
        </p:txBody>
      </p: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A1078EF2-450F-4A29-B770-A783A9CDAAEE}"/>
              </a:ext>
            </a:extLst>
          </p:cNvPr>
          <p:cNvCxnSpPr/>
          <p:nvPr/>
        </p:nvCxnSpPr>
        <p:spPr>
          <a:xfrm>
            <a:off x="4257675" y="2649234"/>
            <a:ext cx="0" cy="213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rostokąt: zaokrąglone rogi 12">
            <a:extLst>
              <a:ext uri="{FF2B5EF4-FFF2-40B4-BE49-F238E27FC236}">
                <a16:creationId xmlns:a16="http://schemas.microsoft.com/office/drawing/2014/main" id="{0CB90799-6358-4377-824F-71B321680CFA}"/>
              </a:ext>
            </a:extLst>
          </p:cNvPr>
          <p:cNvSpPr/>
          <p:nvPr/>
        </p:nvSpPr>
        <p:spPr>
          <a:xfrm>
            <a:off x="6297490" y="2836025"/>
            <a:ext cx="2055935" cy="185860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8E72805E-72FD-4F28-81B1-16ED9BA4BE37}"/>
              </a:ext>
            </a:extLst>
          </p:cNvPr>
          <p:cNvSpPr txBox="1"/>
          <p:nvPr/>
        </p:nvSpPr>
        <p:spPr>
          <a:xfrm>
            <a:off x="6790431" y="2995338"/>
            <a:ext cx="1037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CUS</a:t>
            </a:r>
            <a:endParaRPr lang="pl-PL" b="1" dirty="0"/>
          </a:p>
          <a:p>
            <a:endParaRPr lang="pl-PL" dirty="0"/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6E0EDE62-0C99-457C-91C0-5DA174BF7796}"/>
              </a:ext>
            </a:extLst>
          </p:cNvPr>
          <p:cNvSpPr txBox="1"/>
          <p:nvPr/>
        </p:nvSpPr>
        <p:spPr>
          <a:xfrm>
            <a:off x="6717795" y="3396696"/>
            <a:ext cx="146197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DOCHODY </a:t>
            </a:r>
          </a:p>
          <a:p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0,4 mln zł</a:t>
            </a:r>
          </a:p>
          <a:p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WYDATKI </a:t>
            </a:r>
          </a:p>
          <a:p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52,6 mln zł</a:t>
            </a:r>
            <a:endParaRPr lang="pl-PL" sz="1400" dirty="0"/>
          </a:p>
        </p:txBody>
      </p:sp>
      <p:cxnSp>
        <p:nvCxnSpPr>
          <p:cNvPr id="23" name="Łącznik prosty ze strzałką 22">
            <a:extLst>
              <a:ext uri="{FF2B5EF4-FFF2-40B4-BE49-F238E27FC236}">
                <a16:creationId xmlns:a16="http://schemas.microsoft.com/office/drawing/2014/main" id="{87D19B69-544D-4229-A840-0A030883782F}"/>
              </a:ext>
            </a:extLst>
          </p:cNvPr>
          <p:cNvCxnSpPr/>
          <p:nvPr/>
        </p:nvCxnSpPr>
        <p:spPr>
          <a:xfrm>
            <a:off x="5952003" y="2660901"/>
            <a:ext cx="532713" cy="213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rostokąt: zaokrąglone rogi 23">
            <a:extLst>
              <a:ext uri="{FF2B5EF4-FFF2-40B4-BE49-F238E27FC236}">
                <a16:creationId xmlns:a16="http://schemas.microsoft.com/office/drawing/2014/main" id="{EF99632E-06FF-47CD-BF51-F4317616AC02}"/>
              </a:ext>
            </a:extLst>
          </p:cNvPr>
          <p:cNvSpPr/>
          <p:nvPr/>
        </p:nvSpPr>
        <p:spPr>
          <a:xfrm>
            <a:off x="4225920" y="5180821"/>
            <a:ext cx="1726083" cy="149671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ŚDS</a:t>
            </a:r>
          </a:p>
          <a:p>
            <a:pPr algn="ctr"/>
            <a:r>
              <a:rPr lang="pl-PL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algn="ctr"/>
            <a:endParaRPr lang="pl-PL" sz="1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WYDATKI</a:t>
            </a:r>
          </a:p>
          <a:p>
            <a:pPr algn="ctr"/>
            <a:r>
              <a:rPr lang="pl-PL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0,8 mln zł</a:t>
            </a:r>
          </a:p>
        </p:txBody>
      </p:sp>
      <p:cxnSp>
        <p:nvCxnSpPr>
          <p:cNvPr id="27" name="Łącznik prosty ze strzałką 26">
            <a:extLst>
              <a:ext uri="{FF2B5EF4-FFF2-40B4-BE49-F238E27FC236}">
                <a16:creationId xmlns:a16="http://schemas.microsoft.com/office/drawing/2014/main" id="{7B604D06-C11A-49FA-8ACE-797117EA542E}"/>
              </a:ext>
            </a:extLst>
          </p:cNvPr>
          <p:cNvCxnSpPr/>
          <p:nvPr/>
        </p:nvCxnSpPr>
        <p:spPr>
          <a:xfrm flipH="1">
            <a:off x="2839137" y="2799546"/>
            <a:ext cx="504138" cy="21274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rostokąt: zaokrąglone rogi 27">
            <a:extLst>
              <a:ext uri="{FF2B5EF4-FFF2-40B4-BE49-F238E27FC236}">
                <a16:creationId xmlns:a16="http://schemas.microsoft.com/office/drawing/2014/main" id="{C2829657-A0D1-4D6A-B48E-3DDBA420BB54}"/>
              </a:ext>
            </a:extLst>
          </p:cNvPr>
          <p:cNvSpPr/>
          <p:nvPr/>
        </p:nvSpPr>
        <p:spPr>
          <a:xfrm>
            <a:off x="1545875" y="5191092"/>
            <a:ext cx="1726083" cy="149671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AZK</a:t>
            </a:r>
          </a:p>
          <a:p>
            <a:pPr algn="ctr"/>
            <a:r>
              <a:rPr lang="pl-PL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DOCHODY</a:t>
            </a:r>
          </a:p>
          <a:p>
            <a:pPr algn="ctr"/>
            <a:r>
              <a:rPr lang="pl-PL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1,4 mln zł</a:t>
            </a:r>
          </a:p>
          <a:p>
            <a:pPr algn="ctr"/>
            <a:endParaRPr lang="pl-PL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WYDATKI</a:t>
            </a:r>
          </a:p>
          <a:p>
            <a:pPr algn="ctr"/>
            <a:r>
              <a:rPr lang="pl-PL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4,2 mln zł</a:t>
            </a:r>
          </a:p>
        </p:txBody>
      </p:sp>
      <p:sp>
        <p:nvSpPr>
          <p:cNvPr id="29" name="Prostokąt: zaokrąglone rogi 28">
            <a:extLst>
              <a:ext uri="{FF2B5EF4-FFF2-40B4-BE49-F238E27FC236}">
                <a16:creationId xmlns:a16="http://schemas.microsoft.com/office/drawing/2014/main" id="{F1CE5E08-6E0D-4F37-B5D7-D49939B9225A}"/>
              </a:ext>
            </a:extLst>
          </p:cNvPr>
          <p:cNvSpPr/>
          <p:nvPr/>
        </p:nvSpPr>
        <p:spPr>
          <a:xfrm>
            <a:off x="6405906" y="5215847"/>
            <a:ext cx="1871319" cy="149671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GKD w Krzyżu</a:t>
            </a:r>
          </a:p>
          <a:p>
            <a:pPr algn="ctr"/>
            <a:r>
              <a:rPr lang="pl-PL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pl-PL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WYDATKI</a:t>
            </a:r>
          </a:p>
          <a:p>
            <a:pPr algn="ctr"/>
            <a:r>
              <a:rPr lang="pl-PL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0,1 mln zł</a:t>
            </a:r>
          </a:p>
        </p:txBody>
      </p:sp>
      <p:cxnSp>
        <p:nvCxnSpPr>
          <p:cNvPr id="31" name="Łącznik prosty ze strzałką 30">
            <a:extLst>
              <a:ext uri="{FF2B5EF4-FFF2-40B4-BE49-F238E27FC236}">
                <a16:creationId xmlns:a16="http://schemas.microsoft.com/office/drawing/2014/main" id="{F76BE044-8771-4086-A829-BE9472DBDC0B}"/>
              </a:ext>
            </a:extLst>
          </p:cNvPr>
          <p:cNvCxnSpPr/>
          <p:nvPr/>
        </p:nvCxnSpPr>
        <p:spPr>
          <a:xfrm flipH="1">
            <a:off x="5476863" y="2819073"/>
            <a:ext cx="295287" cy="22672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ze strzałką 32">
            <a:extLst>
              <a:ext uri="{FF2B5EF4-FFF2-40B4-BE49-F238E27FC236}">
                <a16:creationId xmlns:a16="http://schemas.microsoft.com/office/drawing/2014/main" id="{B5DE0D9A-0443-4B9D-BE08-2B07BB3D1AC0}"/>
              </a:ext>
            </a:extLst>
          </p:cNvPr>
          <p:cNvCxnSpPr/>
          <p:nvPr/>
        </p:nvCxnSpPr>
        <p:spPr>
          <a:xfrm>
            <a:off x="5915712" y="2874081"/>
            <a:ext cx="490194" cy="23067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8777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78F081-0619-4544-B490-E008CA9E4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11763"/>
            <a:ext cx="7886700" cy="788437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          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b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700" b="1" u="sng" dirty="0">
                <a:latin typeface="Arial" panose="020B0604020202020204" pitchFamily="34" charset="0"/>
                <a:cs typeface="Arial" panose="020B0604020202020204" pitchFamily="34" charset="0"/>
              </a:rPr>
              <a:t>PODSTAWOWE WIELKOŚCI WYKONANIA BUDŻETU  </a:t>
            </a:r>
            <a:endParaRPr lang="pl-PL" sz="2700" b="1" dirty="0"/>
          </a:p>
        </p:txBody>
      </p:sp>
      <p:graphicFrame>
        <p:nvGraphicFramePr>
          <p:cNvPr id="15" name="Symbol zastępczy zawartości 14">
            <a:extLst>
              <a:ext uri="{FF2B5EF4-FFF2-40B4-BE49-F238E27FC236}">
                <a16:creationId xmlns:a16="http://schemas.microsoft.com/office/drawing/2014/main" id="{472620CE-9927-4820-9127-E127B7AAA8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8572507"/>
              </p:ext>
            </p:extLst>
          </p:nvPr>
        </p:nvGraphicFramePr>
        <p:xfrm>
          <a:off x="0" y="1738184"/>
          <a:ext cx="9144000" cy="4953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Obraz 8">
            <a:extLst>
              <a:ext uri="{FF2B5EF4-FFF2-40B4-BE49-F238E27FC236}">
                <a16:creationId xmlns:a16="http://schemas.microsoft.com/office/drawing/2014/main" id="{C3644153-5DFD-4824-8CF8-20B2929744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az 8">
            <a:extLst>
              <a:ext uri="{FF2B5EF4-FFF2-40B4-BE49-F238E27FC236}">
                <a16:creationId xmlns:a16="http://schemas.microsoft.com/office/drawing/2014/main" id="{8FA59B09-92EB-433C-BCFE-D04840972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129712" cy="128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59EBCB9C-13C5-4CE0-BA30-CA5FE8AE5735}"/>
              </a:ext>
            </a:extLst>
          </p:cNvPr>
          <p:cNvSpPr txBox="1"/>
          <p:nvPr/>
        </p:nvSpPr>
        <p:spPr>
          <a:xfrm>
            <a:off x="1996751" y="180460"/>
            <a:ext cx="5645020" cy="3385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just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WYKONANIE BUDŻETU GMINY CZERSK ZA ROK 2021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2818C570-6267-8E1B-96A9-CE0D71D1D23C}"/>
              </a:ext>
            </a:extLst>
          </p:cNvPr>
          <p:cNvSpPr txBox="1"/>
          <p:nvPr/>
        </p:nvSpPr>
        <p:spPr>
          <a:xfrm>
            <a:off x="3468130" y="635961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7601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607351" y="1599807"/>
            <a:ext cx="2506434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BUDŻET PAŃSTWA</a:t>
            </a:r>
          </a:p>
          <a:p>
            <a:pPr algn="ctr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Subwencje </a:t>
            </a:r>
          </a:p>
          <a:p>
            <a:pPr algn="ctr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35,9 mln zł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658350" y="5184433"/>
            <a:ext cx="2506434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PODATKI I OPŁATY –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17,1 mln zł</a:t>
            </a:r>
            <a:endParaRPr lang="pl-PL" sz="1600" b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5804782" y="4475445"/>
            <a:ext cx="286494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POZOSTAŁE DOCHODY 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3,9 mln 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658350" y="4111611"/>
            <a:ext cx="2467405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UDZIAŁ W PIT i CIT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17,1 mln zł  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640444" y="2816325"/>
            <a:ext cx="2473341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BUDŻET PAŃSTWA</a:t>
            </a:r>
          </a:p>
          <a:p>
            <a:pPr algn="ctr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Dotacje </a:t>
            </a:r>
          </a:p>
          <a:p>
            <a:pPr algn="ctr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51,7 mln zł </a:t>
            </a:r>
          </a:p>
        </p:txBody>
      </p:sp>
      <p:sp>
        <p:nvSpPr>
          <p:cNvPr id="21" name="pole tekstowe 20"/>
          <p:cNvSpPr txBox="1"/>
          <p:nvPr/>
        </p:nvSpPr>
        <p:spPr>
          <a:xfrm>
            <a:off x="5790869" y="5209334"/>
            <a:ext cx="2857561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SPRZEDAŻ MAJĄTKU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1,9 mln zł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3906824" y="413049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</p:txBody>
      </p:sp>
      <p:pic>
        <p:nvPicPr>
          <p:cNvPr id="23" name="Obraz 8">
            <a:extLst>
              <a:ext uri="{FF2B5EF4-FFF2-40B4-BE49-F238E27FC236}">
                <a16:creationId xmlns:a16="http://schemas.microsoft.com/office/drawing/2014/main" id="{8FA59B09-92EB-433C-BCFE-D04840972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ytuł 23">
            <a:extLst>
              <a:ext uri="{FF2B5EF4-FFF2-40B4-BE49-F238E27FC236}">
                <a16:creationId xmlns:a16="http://schemas.microsoft.com/office/drawing/2014/main" id="{1335FC80-42C6-403D-B41D-62C45371288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54351" y="383069"/>
            <a:ext cx="7886700" cy="31393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F2D6DF4-E5AC-4CA0-9D0D-BE3145A3726E}"/>
              </a:ext>
            </a:extLst>
          </p:cNvPr>
          <p:cNvSpPr txBox="1"/>
          <p:nvPr/>
        </p:nvSpPr>
        <p:spPr>
          <a:xfrm>
            <a:off x="3044881" y="839741"/>
            <a:ext cx="4252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ŹRÓDŁA   DOCHODÓW</a:t>
            </a: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B945B4DB-7F72-4A4C-A137-137CC6DDA5D3}"/>
              </a:ext>
            </a:extLst>
          </p:cNvPr>
          <p:cNvSpPr/>
          <p:nvPr/>
        </p:nvSpPr>
        <p:spPr>
          <a:xfrm>
            <a:off x="3370423" y="3100832"/>
            <a:ext cx="2135028" cy="15746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O C H O D Y</a:t>
            </a:r>
          </a:p>
          <a:p>
            <a:pPr algn="ctr"/>
            <a:endParaRPr lang="pl-PL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142,6 mln zł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A6E7D4A6-D678-403F-AD6C-0E6E41F49B32}"/>
              </a:ext>
            </a:extLst>
          </p:cNvPr>
          <p:cNvSpPr txBox="1"/>
          <p:nvPr/>
        </p:nvSpPr>
        <p:spPr>
          <a:xfrm>
            <a:off x="5791144" y="1833372"/>
            <a:ext cx="2866253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DOTACJE Z UE</a:t>
            </a:r>
          </a:p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2,9 mln zł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9D5DDF1A-F74D-4E0B-924C-A54C86C1FDA7}"/>
              </a:ext>
            </a:extLst>
          </p:cNvPr>
          <p:cNvSpPr txBox="1"/>
          <p:nvPr/>
        </p:nvSpPr>
        <p:spPr>
          <a:xfrm>
            <a:off x="5783490" y="2634283"/>
            <a:ext cx="2857561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RFRD –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3,8 mln </a:t>
            </a:r>
          </a:p>
          <a:p>
            <a:pPr algn="ctr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RFIL –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3,6 mln</a:t>
            </a:r>
          </a:p>
          <a:p>
            <a:pPr algn="ctr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BGK –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3,0 mln</a:t>
            </a:r>
          </a:p>
          <a:p>
            <a:pPr algn="ctr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FP COVID –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1,2 mln</a:t>
            </a:r>
          </a:p>
          <a:p>
            <a:pPr algn="ctr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RFRPA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0,2 mln</a:t>
            </a:r>
          </a:p>
          <a:p>
            <a:pPr algn="ctr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od innych jedn.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- 0,3 mln</a:t>
            </a:r>
          </a:p>
        </p:txBody>
      </p:sp>
      <p:cxnSp>
        <p:nvCxnSpPr>
          <p:cNvPr id="18" name="Łącznik prosty ze strzałką 17">
            <a:extLst>
              <a:ext uri="{FF2B5EF4-FFF2-40B4-BE49-F238E27FC236}">
                <a16:creationId xmlns:a16="http://schemas.microsoft.com/office/drawing/2014/main" id="{ABA3BA28-1610-4B8F-9E84-424EA060BC10}"/>
              </a:ext>
            </a:extLst>
          </p:cNvPr>
          <p:cNvCxnSpPr/>
          <p:nvPr/>
        </p:nvCxnSpPr>
        <p:spPr>
          <a:xfrm flipH="1">
            <a:off x="5505451" y="2657280"/>
            <a:ext cx="175043" cy="225873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>
            <a:extLst>
              <a:ext uri="{FF2B5EF4-FFF2-40B4-BE49-F238E27FC236}">
                <a16:creationId xmlns:a16="http://schemas.microsoft.com/office/drawing/2014/main" id="{7DCA2620-2ACF-4601-82B3-EAE1B45E8A33}"/>
              </a:ext>
            </a:extLst>
          </p:cNvPr>
          <p:cNvCxnSpPr/>
          <p:nvPr/>
        </p:nvCxnSpPr>
        <p:spPr>
          <a:xfrm flipH="1">
            <a:off x="5592972" y="3373118"/>
            <a:ext cx="87522" cy="55883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ze strzałką 29">
            <a:extLst>
              <a:ext uri="{FF2B5EF4-FFF2-40B4-BE49-F238E27FC236}">
                <a16:creationId xmlns:a16="http://schemas.microsoft.com/office/drawing/2014/main" id="{A670F337-1EF0-4634-BDD3-232107454122}"/>
              </a:ext>
            </a:extLst>
          </p:cNvPr>
          <p:cNvCxnSpPr/>
          <p:nvPr/>
        </p:nvCxnSpPr>
        <p:spPr>
          <a:xfrm flipH="1" flipV="1">
            <a:off x="5555224" y="4222830"/>
            <a:ext cx="206865" cy="184666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ze strzałką 46">
            <a:extLst>
              <a:ext uri="{FF2B5EF4-FFF2-40B4-BE49-F238E27FC236}">
                <a16:creationId xmlns:a16="http://schemas.microsoft.com/office/drawing/2014/main" id="{D7607182-DADE-45D0-8004-DD789DFE8B0D}"/>
              </a:ext>
            </a:extLst>
          </p:cNvPr>
          <p:cNvCxnSpPr/>
          <p:nvPr/>
        </p:nvCxnSpPr>
        <p:spPr>
          <a:xfrm>
            <a:off x="3315329" y="4874233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ze strzałką 52">
            <a:extLst>
              <a:ext uri="{FF2B5EF4-FFF2-40B4-BE49-F238E27FC236}">
                <a16:creationId xmlns:a16="http://schemas.microsoft.com/office/drawing/2014/main" id="{ABA4C981-C53E-4712-BCAA-2C03DCDA573D}"/>
              </a:ext>
            </a:extLst>
          </p:cNvPr>
          <p:cNvCxnSpPr/>
          <p:nvPr/>
        </p:nvCxnSpPr>
        <p:spPr>
          <a:xfrm>
            <a:off x="3027872" y="3581604"/>
            <a:ext cx="232913" cy="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ze strzałką 54">
            <a:extLst>
              <a:ext uri="{FF2B5EF4-FFF2-40B4-BE49-F238E27FC236}">
                <a16:creationId xmlns:a16="http://schemas.microsoft.com/office/drawing/2014/main" id="{28035A0F-C1ED-4289-883A-66C37538FA6B}"/>
              </a:ext>
            </a:extLst>
          </p:cNvPr>
          <p:cNvCxnSpPr/>
          <p:nvPr/>
        </p:nvCxnSpPr>
        <p:spPr>
          <a:xfrm flipV="1">
            <a:off x="3108153" y="4479594"/>
            <a:ext cx="232913" cy="10903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Obraz 8">
            <a:extLst>
              <a:ext uri="{FF2B5EF4-FFF2-40B4-BE49-F238E27FC236}">
                <a16:creationId xmlns:a16="http://schemas.microsoft.com/office/drawing/2014/main" id="{8FA59B09-92EB-433C-BCFE-D04840972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01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Łącznik prosty ze strzałką 2">
            <a:extLst>
              <a:ext uri="{FF2B5EF4-FFF2-40B4-BE49-F238E27FC236}">
                <a16:creationId xmlns:a16="http://schemas.microsoft.com/office/drawing/2014/main" id="{BB7B7991-6251-4B96-AD92-DDE1D1404E36}"/>
              </a:ext>
            </a:extLst>
          </p:cNvPr>
          <p:cNvCxnSpPr/>
          <p:nvPr/>
        </p:nvCxnSpPr>
        <p:spPr>
          <a:xfrm>
            <a:off x="3125755" y="2657280"/>
            <a:ext cx="244667" cy="32851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431FAA95-3F39-4EBD-834C-8F482865C1CD}"/>
              </a:ext>
            </a:extLst>
          </p:cNvPr>
          <p:cNvCxnSpPr/>
          <p:nvPr/>
        </p:nvCxnSpPr>
        <p:spPr>
          <a:xfrm flipV="1">
            <a:off x="3260785" y="4870146"/>
            <a:ext cx="312839" cy="664621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ole tekstowe 24">
            <a:extLst>
              <a:ext uri="{FF2B5EF4-FFF2-40B4-BE49-F238E27FC236}">
                <a16:creationId xmlns:a16="http://schemas.microsoft.com/office/drawing/2014/main" id="{3FF3C972-DE03-426B-A337-0EBB2599E12E}"/>
              </a:ext>
            </a:extLst>
          </p:cNvPr>
          <p:cNvSpPr txBox="1"/>
          <p:nvPr/>
        </p:nvSpPr>
        <p:spPr>
          <a:xfrm>
            <a:off x="1996751" y="180460"/>
            <a:ext cx="5645020" cy="3385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just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WYKONANIE BUDŻETU GMINY CZERSK ZA ROK 2021</a:t>
            </a:r>
          </a:p>
        </p:txBody>
      </p: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469F75EB-85AF-48AA-8FB3-E537AD387FF1}"/>
              </a:ext>
            </a:extLst>
          </p:cNvPr>
          <p:cNvCxnSpPr/>
          <p:nvPr/>
        </p:nvCxnSpPr>
        <p:spPr>
          <a:xfrm flipH="1" flipV="1">
            <a:off x="5305425" y="4972050"/>
            <a:ext cx="287547" cy="5355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856056"/>
      </p:ext>
    </p:extLst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Obraz 8">
            <a:extLst>
              <a:ext uri="{FF2B5EF4-FFF2-40B4-BE49-F238E27FC236}">
                <a16:creationId xmlns:a16="http://schemas.microsoft.com/office/drawing/2014/main" id="{8FA59B09-92EB-433C-BCFE-D04840972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ytuł 23">
            <a:extLst>
              <a:ext uri="{FF2B5EF4-FFF2-40B4-BE49-F238E27FC236}">
                <a16:creationId xmlns:a16="http://schemas.microsoft.com/office/drawing/2014/main" id="{1335FC80-42C6-403D-B41D-62C45371288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66450" y="288566"/>
            <a:ext cx="7886700" cy="31393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F2D6DF4-E5AC-4CA0-9D0D-BE3145A3726E}"/>
              </a:ext>
            </a:extLst>
          </p:cNvPr>
          <p:cNvSpPr txBox="1"/>
          <p:nvPr/>
        </p:nvSpPr>
        <p:spPr>
          <a:xfrm>
            <a:off x="2397968" y="876693"/>
            <a:ext cx="5001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STRUKTURA DOCHODÓW</a:t>
            </a:r>
          </a:p>
        </p:txBody>
      </p:sp>
      <p:graphicFrame>
        <p:nvGraphicFramePr>
          <p:cNvPr id="6" name="Wykres 5">
            <a:extLst>
              <a:ext uri="{FF2B5EF4-FFF2-40B4-BE49-F238E27FC236}">
                <a16:creationId xmlns:a16="http://schemas.microsoft.com/office/drawing/2014/main" id="{6B202041-181D-443D-BE73-329E57BED2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4958033"/>
              </p:ext>
            </p:extLst>
          </p:nvPr>
        </p:nvGraphicFramePr>
        <p:xfrm>
          <a:off x="900113" y="1604968"/>
          <a:ext cx="7415006" cy="501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Obraz 8">
            <a:extLst>
              <a:ext uri="{FF2B5EF4-FFF2-40B4-BE49-F238E27FC236}">
                <a16:creationId xmlns:a16="http://schemas.microsoft.com/office/drawing/2014/main" id="{8FA59B09-92EB-433C-BCFE-D04840972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01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407F597A-D50D-4B04-866F-63F3C5B82F3F}"/>
              </a:ext>
            </a:extLst>
          </p:cNvPr>
          <p:cNvSpPr txBox="1"/>
          <p:nvPr/>
        </p:nvSpPr>
        <p:spPr>
          <a:xfrm>
            <a:off x="1996751" y="180460"/>
            <a:ext cx="5645020" cy="3385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just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WYKONANIE BUDŻETU GMINY CZERSK ZA ROK 2021</a:t>
            </a:r>
          </a:p>
        </p:txBody>
      </p:sp>
    </p:spTree>
    <p:extLst>
      <p:ext uri="{BB962C8B-B14F-4D97-AF65-F5344CB8AC3E}">
        <p14:creationId xmlns:p14="http://schemas.microsoft.com/office/powerpoint/2010/main" val="3933082976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Obraz 8">
            <a:extLst>
              <a:ext uri="{FF2B5EF4-FFF2-40B4-BE49-F238E27FC236}">
                <a16:creationId xmlns:a16="http://schemas.microsoft.com/office/drawing/2014/main" id="{8FA59B09-92EB-433C-BCFE-D04840972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F2D6DF4-E5AC-4CA0-9D0D-BE3145A3726E}"/>
              </a:ext>
            </a:extLst>
          </p:cNvPr>
          <p:cNvSpPr txBox="1"/>
          <p:nvPr/>
        </p:nvSpPr>
        <p:spPr>
          <a:xfrm>
            <a:off x="1276350" y="876693"/>
            <a:ext cx="76810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WPŁYWY Z  PIT i CIT  W  LATACH 2019 – 2021</a:t>
            </a:r>
          </a:p>
          <a:p>
            <a:pPr algn="ctr"/>
            <a:endParaRPr lang="pl-PL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Wykres 5">
            <a:extLst>
              <a:ext uri="{FF2B5EF4-FFF2-40B4-BE49-F238E27FC236}">
                <a16:creationId xmlns:a16="http://schemas.microsoft.com/office/drawing/2014/main" id="{6B202041-181D-443D-BE73-329E57BED2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67026678"/>
              </p:ext>
            </p:extLst>
          </p:nvPr>
        </p:nvGraphicFramePr>
        <p:xfrm>
          <a:off x="1524000" y="1846200"/>
          <a:ext cx="6096000" cy="4135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pole tekstowe 1">
            <a:extLst>
              <a:ext uri="{FF2B5EF4-FFF2-40B4-BE49-F238E27FC236}">
                <a16:creationId xmlns:a16="http://schemas.microsoft.com/office/drawing/2014/main" id="{4C27E884-098F-4D60-8053-88152ED0FA65}"/>
              </a:ext>
            </a:extLst>
          </p:cNvPr>
          <p:cNvSpPr txBox="1"/>
          <p:nvPr/>
        </p:nvSpPr>
        <p:spPr>
          <a:xfrm>
            <a:off x="542606" y="5827556"/>
            <a:ext cx="6406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     przyrost                      2,0                     -0,1                      1,8               </a:t>
            </a:r>
          </a:p>
        </p:txBody>
      </p:sp>
      <p:pic>
        <p:nvPicPr>
          <p:cNvPr id="8" name="Obraz 8">
            <a:extLst>
              <a:ext uri="{FF2B5EF4-FFF2-40B4-BE49-F238E27FC236}">
                <a16:creationId xmlns:a16="http://schemas.microsoft.com/office/drawing/2014/main" id="{8FA59B09-92EB-433C-BCFE-D04840972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01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B515538D-4D41-4B6B-A907-E43863A98E8F}"/>
              </a:ext>
            </a:extLst>
          </p:cNvPr>
          <p:cNvSpPr txBox="1"/>
          <p:nvPr/>
        </p:nvSpPr>
        <p:spPr>
          <a:xfrm>
            <a:off x="7753350" y="1903329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w mln zł</a:t>
            </a:r>
          </a:p>
        </p:txBody>
      </p:sp>
      <p:sp>
        <p:nvSpPr>
          <p:cNvPr id="10" name="Tytuł 9">
            <a:extLst>
              <a:ext uri="{FF2B5EF4-FFF2-40B4-BE49-F238E27FC236}">
                <a16:creationId xmlns:a16="http://schemas.microsoft.com/office/drawing/2014/main" id="{20DBA251-6BEF-47E8-985F-02DF55467DC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336800" y="305173"/>
            <a:ext cx="5492750" cy="31432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WYKONANIE BUDŻETU GMINY CZERSK ZA ROK 2021</a:t>
            </a:r>
          </a:p>
        </p:txBody>
      </p:sp>
    </p:spTree>
    <p:extLst>
      <p:ext uri="{BB962C8B-B14F-4D97-AF65-F5344CB8AC3E}">
        <p14:creationId xmlns:p14="http://schemas.microsoft.com/office/powerpoint/2010/main" val="1581608345"/>
      </p:ext>
    </p:extLst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Obraz 8">
            <a:extLst>
              <a:ext uri="{FF2B5EF4-FFF2-40B4-BE49-F238E27FC236}">
                <a16:creationId xmlns:a16="http://schemas.microsoft.com/office/drawing/2014/main" id="{8FA59B09-92EB-433C-BCFE-D04840972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F2D6DF4-E5AC-4CA0-9D0D-BE3145A3726E}"/>
              </a:ext>
            </a:extLst>
          </p:cNvPr>
          <p:cNvSpPr txBox="1"/>
          <p:nvPr/>
        </p:nvSpPr>
        <p:spPr>
          <a:xfrm>
            <a:off x="1216324" y="876693"/>
            <a:ext cx="7794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WPŁYWY Z SUBWENCJI OGÓLNEJ W  LATACH 2019 – 2021  </a:t>
            </a:r>
          </a:p>
        </p:txBody>
      </p:sp>
      <p:graphicFrame>
        <p:nvGraphicFramePr>
          <p:cNvPr id="6" name="Wykres 5">
            <a:extLst>
              <a:ext uri="{FF2B5EF4-FFF2-40B4-BE49-F238E27FC236}">
                <a16:creationId xmlns:a16="http://schemas.microsoft.com/office/drawing/2014/main" id="{6B202041-181D-443D-BE73-329E57BED2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35055586"/>
              </p:ext>
            </p:extLst>
          </p:nvPr>
        </p:nvGraphicFramePr>
        <p:xfrm>
          <a:off x="1524000" y="1846200"/>
          <a:ext cx="6096000" cy="4135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pole tekstowe 1">
            <a:extLst>
              <a:ext uri="{FF2B5EF4-FFF2-40B4-BE49-F238E27FC236}">
                <a16:creationId xmlns:a16="http://schemas.microsoft.com/office/drawing/2014/main" id="{4C27E884-098F-4D60-8053-88152ED0FA65}"/>
              </a:ext>
            </a:extLst>
          </p:cNvPr>
          <p:cNvSpPr txBox="1"/>
          <p:nvPr/>
        </p:nvSpPr>
        <p:spPr>
          <a:xfrm>
            <a:off x="1216324" y="5954065"/>
            <a:ext cx="6495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przyrost       1,5                 0,7                   3,5</a:t>
            </a:r>
          </a:p>
        </p:txBody>
      </p:sp>
      <p:pic>
        <p:nvPicPr>
          <p:cNvPr id="8" name="Obraz 8">
            <a:extLst>
              <a:ext uri="{FF2B5EF4-FFF2-40B4-BE49-F238E27FC236}">
                <a16:creationId xmlns:a16="http://schemas.microsoft.com/office/drawing/2014/main" id="{8FA59B09-92EB-433C-BCFE-D04840972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01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41EDD886-D90D-41E2-B71D-5984BBD651D2}"/>
              </a:ext>
            </a:extLst>
          </p:cNvPr>
          <p:cNvSpPr txBox="1"/>
          <p:nvPr/>
        </p:nvSpPr>
        <p:spPr>
          <a:xfrm>
            <a:off x="8096250" y="2133600"/>
            <a:ext cx="9861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 mln zł</a:t>
            </a:r>
          </a:p>
        </p:txBody>
      </p:sp>
      <p:sp>
        <p:nvSpPr>
          <p:cNvPr id="13" name="Tytuł 9">
            <a:extLst>
              <a:ext uri="{FF2B5EF4-FFF2-40B4-BE49-F238E27FC236}">
                <a16:creationId xmlns:a16="http://schemas.microsoft.com/office/drawing/2014/main" id="{8592734A-5CB8-4120-BE32-1976BEB3565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336800" y="305173"/>
            <a:ext cx="5492750" cy="31432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WYKONANIE BUDŻETU GMINY CZERSK ZA ROK 2021</a:t>
            </a:r>
          </a:p>
        </p:txBody>
      </p:sp>
    </p:spTree>
    <p:extLst>
      <p:ext uri="{BB962C8B-B14F-4D97-AF65-F5344CB8AC3E}">
        <p14:creationId xmlns:p14="http://schemas.microsoft.com/office/powerpoint/2010/main" val="1860553680"/>
      </p:ext>
    </p:extLst>
  </p:cSld>
  <p:clrMapOvr>
    <a:masterClrMapping/>
  </p:clrMapOvr>
  <p:transition spd="slow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Obraz 8">
            <a:extLst>
              <a:ext uri="{FF2B5EF4-FFF2-40B4-BE49-F238E27FC236}">
                <a16:creationId xmlns:a16="http://schemas.microsoft.com/office/drawing/2014/main" id="{8FA59B09-92EB-433C-BCFE-D04840972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F2D6DF4-E5AC-4CA0-9D0D-BE3145A3726E}"/>
              </a:ext>
            </a:extLst>
          </p:cNvPr>
          <p:cNvSpPr txBox="1"/>
          <p:nvPr/>
        </p:nvSpPr>
        <p:spPr>
          <a:xfrm>
            <a:off x="1156995" y="1187302"/>
            <a:ext cx="7879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WPŁYWY Z SUBWENCJI  OŚWIATOWEJ W  LATACH           2019 – 2021 </a:t>
            </a:r>
          </a:p>
        </p:txBody>
      </p:sp>
      <p:graphicFrame>
        <p:nvGraphicFramePr>
          <p:cNvPr id="6" name="Wykres 5">
            <a:extLst>
              <a:ext uri="{FF2B5EF4-FFF2-40B4-BE49-F238E27FC236}">
                <a16:creationId xmlns:a16="http://schemas.microsoft.com/office/drawing/2014/main" id="{6B202041-181D-443D-BE73-329E57BED2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7227874"/>
              </p:ext>
            </p:extLst>
          </p:nvPr>
        </p:nvGraphicFramePr>
        <p:xfrm>
          <a:off x="1524000" y="1846200"/>
          <a:ext cx="6096000" cy="4135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pole tekstowe 1">
            <a:extLst>
              <a:ext uri="{FF2B5EF4-FFF2-40B4-BE49-F238E27FC236}">
                <a16:creationId xmlns:a16="http://schemas.microsoft.com/office/drawing/2014/main" id="{4C27E884-098F-4D60-8053-88152ED0FA65}"/>
              </a:ext>
            </a:extLst>
          </p:cNvPr>
          <p:cNvSpPr txBox="1"/>
          <p:nvPr/>
        </p:nvSpPr>
        <p:spPr>
          <a:xfrm>
            <a:off x="1156996" y="5981308"/>
            <a:ext cx="6549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przyrost          0,3               - 0,5                     0,6           </a:t>
            </a:r>
          </a:p>
        </p:txBody>
      </p:sp>
      <p:pic>
        <p:nvPicPr>
          <p:cNvPr id="8" name="Obraz 8">
            <a:extLst>
              <a:ext uri="{FF2B5EF4-FFF2-40B4-BE49-F238E27FC236}">
                <a16:creationId xmlns:a16="http://schemas.microsoft.com/office/drawing/2014/main" id="{8FA59B09-92EB-433C-BCFE-D04840972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314449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EEC5C973-E25E-43F0-987D-7FC4EE295592}"/>
              </a:ext>
            </a:extLst>
          </p:cNvPr>
          <p:cNvSpPr txBox="1"/>
          <p:nvPr/>
        </p:nvSpPr>
        <p:spPr>
          <a:xfrm>
            <a:off x="8005665" y="2304661"/>
            <a:ext cx="9861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 mln zł</a:t>
            </a:r>
          </a:p>
        </p:txBody>
      </p:sp>
      <p:sp>
        <p:nvSpPr>
          <p:cNvPr id="10" name="Tytuł 9">
            <a:extLst>
              <a:ext uri="{FF2B5EF4-FFF2-40B4-BE49-F238E27FC236}">
                <a16:creationId xmlns:a16="http://schemas.microsoft.com/office/drawing/2014/main" id="{330EA743-2C63-4A9F-B381-3730579024A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336800" y="305173"/>
            <a:ext cx="5492750" cy="31432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WYKONANIE BUDŻETU GMINY CZERSK ZA ROK 2021</a:t>
            </a:r>
          </a:p>
        </p:txBody>
      </p:sp>
    </p:spTree>
    <p:extLst>
      <p:ext uri="{BB962C8B-B14F-4D97-AF65-F5344CB8AC3E}">
        <p14:creationId xmlns:p14="http://schemas.microsoft.com/office/powerpoint/2010/main" val="18994628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4918</TotalTime>
  <Words>1275</Words>
  <Application>Microsoft Office PowerPoint</Application>
  <PresentationFormat>Pokaz na ekranie (4:3)</PresentationFormat>
  <Paragraphs>325</Paragraphs>
  <Slides>23</Slides>
  <Notes>23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9" baseType="lpstr">
      <vt:lpstr>Arial</vt:lpstr>
      <vt:lpstr>Arial Black</vt:lpstr>
      <vt:lpstr>Calibri</vt:lpstr>
      <vt:lpstr>Calibri Light</vt:lpstr>
      <vt:lpstr>Times New Roman</vt:lpstr>
      <vt:lpstr>Motyw pakietu Office</vt:lpstr>
      <vt:lpstr>  WYKONANIE BUDŻETU  GMINY CZERSK    ZA ROK 2021</vt:lpstr>
      <vt:lpstr>                  </vt:lpstr>
      <vt:lpstr>                   REALIZATORZY BUDŻETU W 2021 ROKU                          DOCHODY: 142,6 MLN ZŁ, WYDATKI: 143,1 MLN ZŁ </vt:lpstr>
      <vt:lpstr>                 PODSTAWOWE WIELKOŚCI WYKONANIA BUDŻETU  </vt:lpstr>
      <vt:lpstr>                      </vt:lpstr>
      <vt:lpstr> </vt:lpstr>
      <vt:lpstr>WYKONANIE BUDŻETU GMINY CZERSK ZA ROK 2021</vt:lpstr>
      <vt:lpstr>WYKONANIE BUDŻETU GMINY CZERSK ZA ROK 2021</vt:lpstr>
      <vt:lpstr>WYKONANIE BUDŻETU GMINY CZERSK ZA ROK 2021</vt:lpstr>
      <vt:lpstr>WYKONANIE BUDŻETU GMINY CZERSK ZA ROK 2021</vt:lpstr>
      <vt:lpstr>WYKONANIE BUDŻETU GMINY CZERSK ZA ROK 2021</vt:lpstr>
      <vt:lpstr>WYKONANIE BUDŻETU GMINY CZERSK ZA ROK 2021</vt:lpstr>
      <vt:lpstr>WYDATKI BIEŻĄCE NA  OŚWIATĘ I EDUKACYJNĄ  OPIEKĘ W LATACH 2020 – 2021 WG ŹRÓDEŁ FINANSOWANIA   </vt:lpstr>
      <vt:lpstr>DOTACJE DLA PUBLICZNYCH I NIEPUBLICZNYCH PLACÓWEK OŚWIATOWYCH DZIAŁAJĄCYCH NA TERENIE GMINY – 2,2 mln</vt:lpstr>
      <vt:lpstr>WYDATKI, O KTÓRYCH BEZPOŚREDNIO  ZDECYDOWALI  MIESZKAŃCY  </vt:lpstr>
      <vt:lpstr>DOTACJE UDZIELONE NA DZIAŁALNOŚĆ BIEŻĄCĄ   </vt:lpstr>
      <vt:lpstr>Prezentacja programu PowerPoint</vt:lpstr>
      <vt:lpstr>    WYKONANIE BUDŻETU GMINY CZERSK ZA ROK 2021  </vt:lpstr>
      <vt:lpstr>WYKONANIE BUDŻETU GMINY CZERSK ZA ROK 2021 </vt:lpstr>
      <vt:lpstr>WYKONANIE BUDŻETU GMINY CZERSK ZA ROK 2021</vt:lpstr>
      <vt:lpstr>SPRAWOZDANIE FINANSOWE GMINY CZERSK ZA ROK 2021</vt:lpstr>
      <vt:lpstr>SPRAWOZDANIE FINANSOWE GMINY CZERSK ZA ROK 2021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Jolanta Skuczyńska</dc:creator>
  <cp:lastModifiedBy>Michał Rytlewski</cp:lastModifiedBy>
  <cp:revision>338</cp:revision>
  <cp:lastPrinted>2022-05-25T09:12:37Z</cp:lastPrinted>
  <dcterms:created xsi:type="dcterms:W3CDTF">2019-12-02T11:09:03Z</dcterms:created>
  <dcterms:modified xsi:type="dcterms:W3CDTF">2022-06-01T09:19:45Z</dcterms:modified>
</cp:coreProperties>
</file>