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1" r:id="rId2"/>
    <p:sldId id="317" r:id="rId3"/>
    <p:sldId id="264" r:id="rId4"/>
    <p:sldId id="257" r:id="rId5"/>
    <p:sldId id="267" r:id="rId6"/>
    <p:sldId id="268" r:id="rId7"/>
    <p:sldId id="270" r:id="rId8"/>
    <p:sldId id="328" r:id="rId9"/>
    <p:sldId id="271" r:id="rId10"/>
    <p:sldId id="272" r:id="rId11"/>
    <p:sldId id="273" r:id="rId12"/>
    <p:sldId id="277" r:id="rId13"/>
    <p:sldId id="279" r:id="rId14"/>
    <p:sldId id="283" r:id="rId15"/>
    <p:sldId id="294" r:id="rId16"/>
    <p:sldId id="295" r:id="rId17"/>
    <p:sldId id="321" r:id="rId18"/>
    <p:sldId id="327" r:id="rId19"/>
    <p:sldId id="299" r:id="rId20"/>
    <p:sldId id="324" r:id="rId21"/>
    <p:sldId id="303" r:id="rId22"/>
    <p:sldId id="313" r:id="rId23"/>
    <p:sldId id="304" r:id="rId24"/>
    <p:sldId id="305" r:id="rId25"/>
    <p:sldId id="314" r:id="rId26"/>
    <p:sldId id="306" r:id="rId27"/>
    <p:sldId id="315" r:id="rId28"/>
    <p:sldId id="316" r:id="rId29"/>
    <p:sldId id="326" r:id="rId30"/>
    <p:sldId id="308" r:id="rId31"/>
    <p:sldId id="329" r:id="rId32"/>
    <p:sldId id="323" r:id="rId33"/>
    <p:sldId id="322" r:id="rId34"/>
    <p:sldId id="298" r:id="rId3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anta Skuczyńska" initials="JS" lastIdx="2" clrIdx="0"/>
  <p:cmAuthor id="2" name="Wiesława Modrzejewska" initials="WM" lastIdx="6" clrIdx="1">
    <p:extLst>
      <p:ext uri="{19B8F6BF-5375-455C-9EA6-DF929625EA0E}">
        <p15:presenceInfo xmlns:p15="http://schemas.microsoft.com/office/powerpoint/2012/main" userId="S-1-5-21-2438430134-3825293753-493725779-1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300" autoAdjust="0"/>
  </p:normalViewPr>
  <p:slideViewPr>
    <p:cSldViewPr snapToGrid="0">
      <p:cViewPr varScale="1">
        <p:scale>
          <a:sx n="98" d="100"/>
          <a:sy n="98" d="100"/>
        </p:scale>
        <p:origin x="585" y="51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081122382561621E-2"/>
          <c:y val="3.2911392405063293E-2"/>
          <c:w val="0.96138845672397777"/>
          <c:h val="0.9443037974683544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E1-45EB-AC67-7648630B3D58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E1-45EB-AC67-7648630B3D58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9E1-45EB-AC67-7648630B3D5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9E1-45EB-AC67-7648630B3D58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9E1-45EB-AC67-7648630B3D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E64-4E94-9491-0F0F31CE07EC}"/>
              </c:ext>
            </c:extLst>
          </c:dPt>
          <c:dLbls>
            <c:dLbl>
              <c:idx val="0"/>
              <c:layout>
                <c:manualLayout>
                  <c:x val="6.2035511011475949E-4"/>
                  <c:y val="-6.236619156782652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E1-45EB-AC67-7648630B3D58}"/>
                </c:ext>
              </c:extLst>
            </c:dLbl>
            <c:dLbl>
              <c:idx val="1"/>
              <c:layout>
                <c:manualLayout>
                  <c:x val="6.3646582491475479E-2"/>
                  <c:y val="-1.3914083524388146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C13B38B-C946-4E5C-BFAD-A09A7D262A69}" type="CATEGORYNAME">
                      <a:rPr lang="pl-PL" smtClean="0"/>
                      <a:pPr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dirty="0"/>
                      <a:t> z budżetu państwa</a:t>
                    </a:r>
                    <a:r>
                      <a:rPr lang="pl-PL" baseline="0" dirty="0"/>
                      <a:t>
</a:t>
                    </a:r>
                    <a:fld id="{47476C71-9CBB-4133-882E-A5FB27E3E55E}" type="PERCENTAGE">
                      <a:rPr lang="pl-PL" baseline="0"/>
                      <a:pPr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[PROCENTOWE]</a:t>
                    </a:fld>
                    <a:endParaRPr lang="pl-PL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09962330943214"/>
                      <c:h val="0.253164556962025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9E1-45EB-AC67-7648630B3D58}"/>
                </c:ext>
              </c:extLst>
            </c:dLbl>
            <c:dLbl>
              <c:idx val="2"/>
              <c:layout>
                <c:manualLayout>
                  <c:x val="0"/>
                  <c:y val="9.717930828266720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1-45EB-AC67-7648630B3D58}"/>
                </c:ext>
              </c:extLst>
            </c:dLbl>
            <c:dLbl>
              <c:idx val="3"/>
              <c:layout>
                <c:manualLayout>
                  <c:x val="8.7753507445505067E-4"/>
                  <c:y val="-7.74149307285957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41484634568138"/>
                      <c:h val="0.218543805442041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E1-45EB-AC67-7648630B3D58}"/>
                </c:ext>
              </c:extLst>
            </c:dLbl>
            <c:dLbl>
              <c:idx val="4"/>
              <c:layout>
                <c:manualLayout>
                  <c:x val="-4.046998291086817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E1-45EB-AC67-7648630B3D58}"/>
                </c:ext>
              </c:extLst>
            </c:dLbl>
            <c:dLbl>
              <c:idx val="5"/>
              <c:layout>
                <c:manualLayout>
                  <c:x val="8.6300392278907387E-2"/>
                  <c:y val="6.910794378550782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64-4E94-9491-0F0F31CE0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subwencje</c:v>
                </c:pt>
                <c:pt idx="1">
                  <c:v>dotacje</c:v>
                </c:pt>
                <c:pt idx="2">
                  <c:v>PIT i CIT</c:v>
                </c:pt>
                <c:pt idx="3">
                  <c:v>dotacje z UE</c:v>
                </c:pt>
                <c:pt idx="4">
                  <c:v>dochody własne</c:v>
                </c:pt>
                <c:pt idx="5">
                  <c:v>programy rządowe</c:v>
                </c:pt>
              </c:strCache>
            </c:strRef>
          </c:cat>
          <c:val>
            <c:numRef>
              <c:f>Arkusz1!$B$2:$B$7</c:f>
              <c:numCache>
                <c:formatCode>#,##0</c:formatCode>
                <c:ptCount val="6"/>
                <c:pt idx="0">
                  <c:v>32819791</c:v>
                </c:pt>
                <c:pt idx="1">
                  <c:v>28774725</c:v>
                </c:pt>
                <c:pt idx="2">
                  <c:v>14869842</c:v>
                </c:pt>
                <c:pt idx="3">
                  <c:v>8110374</c:v>
                </c:pt>
                <c:pt idx="4">
                  <c:v>22499670</c:v>
                </c:pt>
                <c:pt idx="5">
                  <c:v>9325164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E1-45EB-AC67-7648630B3D5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632381889763776E-2"/>
          <c:y val="3.7791999628546583E-2"/>
          <c:w val="0.92336761811023627"/>
          <c:h val="0.697898821505992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136-40AD-93E3-EB3C57946DE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136-40AD-93E3-EB3C57946DE9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6F2B-43D6-85C4-9A45774155F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4ABA-4AEF-BB53-C20F7EC877D5}"/>
              </c:ext>
            </c:extLst>
          </c:dPt>
          <c:dLbls>
            <c:dLbl>
              <c:idx val="0"/>
              <c:layout>
                <c:manualLayout>
                  <c:x val="7.1819635826771656E-3"/>
                  <c:y val="-1.0136491934173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1.1859744094488188E-2"/>
                  <c:y val="-2.7750255069437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-5.2497539370084472E-4"/>
                  <c:y val="-1.755679221209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dLbl>
              <c:idx val="3"/>
              <c:layout>
                <c:manualLayout>
                  <c:x val="-1.5836614173228346E-3"/>
                  <c:y val="-1.012999334978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36-40AD-93E3-EB3C57946DE9}"/>
                </c:ext>
              </c:extLst>
            </c:dLbl>
            <c:dLbl>
              <c:idx val="4"/>
              <c:layout>
                <c:manualLayout>
                  <c:x val="2.5706200787401576E-3"/>
                  <c:y val="-8.4258479027985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36-40AD-93E3-EB3C57946DE9}"/>
                </c:ext>
              </c:extLst>
            </c:dLbl>
            <c:dLbl>
              <c:idx val="5"/>
              <c:layout>
                <c:manualLayout>
                  <c:x val="3.1250000000000002E-3"/>
                  <c:y val="-1.1425161219047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2B-43D6-85C4-9A45774155F5}"/>
                </c:ext>
              </c:extLst>
            </c:dLbl>
            <c:dLbl>
              <c:idx val="6"/>
              <c:layout>
                <c:manualLayout>
                  <c:x val="6.2499999999998468E-3"/>
                  <c:y val="-7.189655022311388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468F3856-AE4C-4763-923C-7DF722306F9F}" type="VALUE">
                      <a:rPr lang="en-US" baseline="0"/>
                      <a:pPr/>
                      <a:t>[WARTOŚĆ]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ABA-4AEF-BB53-C20F7EC877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Arkusz1!$B$2:$B$8</c:f>
              <c:numCache>
                <c:formatCode>0.0</c:formatCode>
                <c:ptCount val="7"/>
                <c:pt idx="0">
                  <c:v>11.4</c:v>
                </c:pt>
                <c:pt idx="1">
                  <c:v>12.8</c:v>
                </c:pt>
                <c:pt idx="2">
                  <c:v>15.1</c:v>
                </c:pt>
                <c:pt idx="3">
                  <c:v>15</c:v>
                </c:pt>
                <c:pt idx="4">
                  <c:v>16</c:v>
                </c:pt>
                <c:pt idx="5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372640"/>
        <c:axId val="403367152"/>
      </c:barChart>
      <c:catAx>
        <c:axId val="4033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3367152"/>
        <c:crosses val="autoZero"/>
        <c:auto val="1"/>
        <c:lblAlgn val="ctr"/>
        <c:lblOffset val="100"/>
        <c:noMultiLvlLbl val="0"/>
      </c:catAx>
      <c:valAx>
        <c:axId val="40336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337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632381889763776E-2"/>
          <c:y val="3.7791999628546583E-2"/>
          <c:w val="0.92336761811023627"/>
          <c:h val="0.697898821505992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136-40AD-93E3-EB3C57946DE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136-40AD-93E3-EB3C57946DE9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6F2B-43D6-85C4-9A45774155F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4ABA-4AEF-BB53-C20F7EC877D5}"/>
              </c:ext>
            </c:extLst>
          </c:dPt>
          <c:dLbls>
            <c:dLbl>
              <c:idx val="0"/>
              <c:layout>
                <c:manualLayout>
                  <c:x val="7.1819635826771656E-3"/>
                  <c:y val="-1.0136491934173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1.1859744094488188E-2"/>
                  <c:y val="-2.7750255069437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-5.2497539370084472E-4"/>
                  <c:y val="-1.755679221209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dLbl>
              <c:idx val="3"/>
              <c:layout>
                <c:manualLayout>
                  <c:x val="-1.5836614173228346E-3"/>
                  <c:y val="-1.012999334978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36-40AD-93E3-EB3C57946DE9}"/>
                </c:ext>
              </c:extLst>
            </c:dLbl>
            <c:dLbl>
              <c:idx val="4"/>
              <c:layout>
                <c:manualLayout>
                  <c:x val="2.5706200787401576E-3"/>
                  <c:y val="-8.4258479027985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36-40AD-93E3-EB3C57946DE9}"/>
                </c:ext>
              </c:extLst>
            </c:dLbl>
            <c:dLbl>
              <c:idx val="5"/>
              <c:layout>
                <c:manualLayout>
                  <c:x val="3.1250000000000002E-3"/>
                  <c:y val="-1.1425161219047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2B-43D6-85C4-9A45774155F5}"/>
                </c:ext>
              </c:extLst>
            </c:dLbl>
            <c:dLbl>
              <c:idx val="6"/>
              <c:layout>
                <c:manualLayout>
                  <c:x val="6.2499999999998468E-3"/>
                  <c:y val="-7.189655022311388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468F3856-AE4C-4763-923C-7DF722306F9F}" type="VALUE">
                      <a:rPr lang="en-US" baseline="0"/>
                      <a:pPr/>
                      <a:t>[WARTOŚĆ]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ABA-4AEF-BB53-C20F7EC877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Arkusz1!$B$2:$B$8</c:f>
              <c:numCache>
                <c:formatCode>0.0</c:formatCode>
                <c:ptCount val="7"/>
                <c:pt idx="0">
                  <c:v>0.17</c:v>
                </c:pt>
                <c:pt idx="1">
                  <c:v>0.2</c:v>
                </c:pt>
                <c:pt idx="2">
                  <c:v>0.3</c:v>
                </c:pt>
                <c:pt idx="3">
                  <c:v>0.3</c:v>
                </c:pt>
                <c:pt idx="4">
                  <c:v>0.6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372640"/>
        <c:axId val="403367152"/>
      </c:barChart>
      <c:catAx>
        <c:axId val="4033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3367152"/>
        <c:crosses val="autoZero"/>
        <c:auto val="1"/>
        <c:lblAlgn val="ctr"/>
        <c:lblOffset val="100"/>
        <c:noMultiLvlLbl val="0"/>
      </c:catAx>
      <c:valAx>
        <c:axId val="40336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337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136-40AD-93E3-EB3C57946DE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4-3136-40AD-93E3-EB3C57946DE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6F2B-43D6-85C4-9A45774155F5}"/>
              </c:ext>
            </c:extLst>
          </c:dPt>
          <c:dLbls>
            <c:dLbl>
              <c:idx val="0"/>
              <c:layout>
                <c:manualLayout>
                  <c:x val="-3.7652559055118108E-3"/>
                  <c:y val="-2.46789201152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-5.2497539370084472E-4"/>
                  <c:y val="-1.755679221209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-1.5836614173228346E-3"/>
                  <c:y val="-1.012999334978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dLbl>
              <c:idx val="3"/>
              <c:layout>
                <c:manualLayout>
                  <c:x val="2.5706200787401576E-3"/>
                  <c:y val="-8.4258479027985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36-40AD-93E3-EB3C57946DE9}"/>
                </c:ext>
              </c:extLst>
            </c:dLbl>
            <c:dLbl>
              <c:idx val="4"/>
              <c:layout>
                <c:manualLayout>
                  <c:x val="3.1250000000000002E-3"/>
                  <c:y val="-1.1425161219047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36-40AD-93E3-EB3C57946DE9}"/>
                </c:ext>
              </c:extLst>
            </c:dLbl>
            <c:dLbl>
              <c:idx val="5"/>
              <c:layout>
                <c:manualLayout>
                  <c:x val="2.0833333333331806E-3"/>
                  <c:y val="-1.599837295664394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aseline="0" dirty="0"/>
                      <a:t> </a:t>
                    </a:r>
                    <a:fld id="{F7AF5693-C160-468A-BBD7-AB1968B3BF9B}" type="VALUE">
                      <a:rPr lang="en-US" baseline="0"/>
                      <a:pPr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[WARTOŚĆ]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08333333333333"/>
                      <c:h val="0.142204508322394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F2B-43D6-85C4-9A45774155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Arkusz1!$B$2:$B$7</c:f>
              <c:numCache>
                <c:formatCode>0.0</c:formatCode>
                <c:ptCount val="6"/>
                <c:pt idx="0">
                  <c:v>29.9</c:v>
                </c:pt>
                <c:pt idx="1">
                  <c:v>30.2</c:v>
                </c:pt>
                <c:pt idx="2">
                  <c:v>31.7</c:v>
                </c:pt>
                <c:pt idx="3">
                  <c:v>32.299999999999997</c:v>
                </c:pt>
                <c:pt idx="4">
                  <c:v>33.299999999999997</c:v>
                </c:pt>
                <c:pt idx="5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373032"/>
        <c:axId val="403374208"/>
      </c:barChart>
      <c:catAx>
        <c:axId val="403373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3374208"/>
        <c:crosses val="autoZero"/>
        <c:auto val="1"/>
        <c:lblAlgn val="ctr"/>
        <c:lblOffset val="100"/>
        <c:noMultiLvlLbl val="0"/>
      </c:catAx>
      <c:valAx>
        <c:axId val="40337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3373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632381889763776E-2"/>
          <c:y val="3.7791999628546583E-2"/>
          <c:w val="0.89628428477690292"/>
          <c:h val="0.8471174150711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36-40AD-93E3-EB3C57946D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136-40AD-93E3-EB3C57946D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36-40AD-93E3-EB3C57946DE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136-40AD-93E3-EB3C57946DE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4-3136-40AD-93E3-EB3C57946DE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6F2B-43D6-85C4-9A45774155F5}"/>
              </c:ext>
            </c:extLst>
          </c:dPt>
          <c:dLbls>
            <c:dLbl>
              <c:idx val="0"/>
              <c:layout>
                <c:manualLayout>
                  <c:x val="-3.7652559055118108E-3"/>
                  <c:y val="-2.46789201152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36-40AD-93E3-EB3C57946DE9}"/>
                </c:ext>
              </c:extLst>
            </c:dLbl>
            <c:dLbl>
              <c:idx val="1"/>
              <c:layout>
                <c:manualLayout>
                  <c:x val="-5.2497539370084472E-4"/>
                  <c:y val="-1.755679221209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36-40AD-93E3-EB3C57946DE9}"/>
                </c:ext>
              </c:extLst>
            </c:dLbl>
            <c:dLbl>
              <c:idx val="2"/>
              <c:layout>
                <c:manualLayout>
                  <c:x val="-1.5836614173228346E-3"/>
                  <c:y val="-1.012999334978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36-40AD-93E3-EB3C57946DE9}"/>
                </c:ext>
              </c:extLst>
            </c:dLbl>
            <c:dLbl>
              <c:idx val="3"/>
              <c:layout>
                <c:manualLayout>
                  <c:x val="2.5706200787401576E-3"/>
                  <c:y val="-8.4258479027985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36-40AD-93E3-EB3C57946DE9}"/>
                </c:ext>
              </c:extLst>
            </c:dLbl>
            <c:dLbl>
              <c:idx val="4"/>
              <c:layout>
                <c:manualLayout>
                  <c:x val="3.1250000000000002E-3"/>
                  <c:y val="-1.1425161219047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36-40AD-93E3-EB3C57946DE9}"/>
                </c:ext>
              </c:extLst>
            </c:dLbl>
            <c:dLbl>
              <c:idx val="5"/>
              <c:layout>
                <c:manualLayout>
                  <c:x val="-2.0833333333333333E-3"/>
                  <c:y val="2.0902718864900263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EEFE3F18-8734-44AE-AEBC-1E86A8D57F98}" type="VALUE">
                      <a:rPr lang="en-US" baseline="0"/>
                      <a:pPr/>
                      <a:t>[WARTOŚĆ]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F2B-43D6-85C4-9A45774155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Arkusz1!$B$2:$B$7</c:f>
              <c:numCache>
                <c:formatCode>0.0</c:formatCode>
                <c:ptCount val="6"/>
                <c:pt idx="0">
                  <c:v>17.3</c:v>
                </c:pt>
                <c:pt idx="1">
                  <c:v>17.600000000000001</c:v>
                </c:pt>
                <c:pt idx="2">
                  <c:v>17.899999999999999</c:v>
                </c:pt>
                <c:pt idx="3">
                  <c:v>17.3</c:v>
                </c:pt>
                <c:pt idx="4">
                  <c:v>18.100000000000001</c:v>
                </c:pt>
                <c:pt idx="5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6-40AD-93E3-EB3C57946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367544"/>
        <c:axId val="403368328"/>
      </c:barChart>
      <c:catAx>
        <c:axId val="40336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3368328"/>
        <c:crosses val="autoZero"/>
        <c:auto val="1"/>
        <c:lblAlgn val="ctr"/>
        <c:lblOffset val="100"/>
        <c:noMultiLvlLbl val="0"/>
      </c:catAx>
      <c:valAx>
        <c:axId val="403368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33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F9-482F-9DEE-BCC01073128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F9-482F-9DEE-BCC010731286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F9-482F-9DEE-BCC010731286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3F9-482F-9DEE-BCC010731286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3F9-482F-9DEE-BCC010731286}"/>
              </c:ext>
            </c:extLst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3F9-482F-9DEE-BCC010731286}"/>
              </c:ext>
            </c:extLst>
          </c:dPt>
          <c:dPt>
            <c:idx val="6"/>
            <c:bubble3D val="0"/>
            <c:spPr>
              <a:solidFill>
                <a:schemeClr val="accent4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3F9-482F-9DEE-BCC010731286}"/>
              </c:ext>
            </c:extLst>
          </c:dPt>
          <c:dLbls>
            <c:dLbl>
              <c:idx val="0"/>
              <c:layout>
                <c:manualLayout>
                  <c:x val="-6.7290026246719157E-4"/>
                  <c:y val="-2.78233956483324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0C0C6D6-934C-4A9C-B701-89C944A7C28F}" type="CATEGORYNAME">
                      <a:rPr lang="pl-PL"/>
                      <a:pPr algn="ctr"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baseline="0" dirty="0"/>
                      <a:t>; </a:t>
                    </a:r>
                  </a:p>
                  <a:p>
                    <a:pPr algn="ctr">
                      <a:defRPr sz="2000" b="1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5FDE2B3E-07AA-4CE1-919E-00577F93A702}" type="VALUE">
                      <a:rPr lang="pl-PL" baseline="0" smtClean="0"/>
                      <a:pPr algn="ctr"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[WARTOŚĆ]</a:t>
                    </a:fld>
                    <a:r>
                      <a:rPr lang="pl-PL" baseline="0" dirty="0"/>
                      <a:t>; 37,5%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60115923009624"/>
                      <c:h val="0.187605986262822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3F9-482F-9DEE-BCC010731286}"/>
                </c:ext>
              </c:extLst>
            </c:dLbl>
            <c:dLbl>
              <c:idx val="1"/>
              <c:layout>
                <c:manualLayout>
                  <c:x val="0.14932113954505677"/>
                  <c:y val="-2.770723977116049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1F3628D-4F18-45BF-8FC0-4483CB10D9FE}" type="CATEGORYNAME">
                      <a:rPr lang="pl-PL"/>
                      <a:pPr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baseline="0" dirty="0"/>
                      <a:t>; </a:t>
                    </a:r>
                    <a:fld id="{5D8008B1-8E7C-4A33-90BB-CCE2DE32F67E}" type="VALUE">
                      <a:rPr lang="pl-PL" baseline="0"/>
                      <a:pPr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[WARTOŚĆ]</a:t>
                    </a:fld>
                    <a:r>
                      <a:rPr lang="pl-PL" baseline="0" dirty="0"/>
                      <a:t>; 27,3%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14687226596671"/>
                      <c:h val="0.188290684528094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3F9-482F-9DEE-BCC010731286}"/>
                </c:ext>
              </c:extLst>
            </c:dLbl>
            <c:dLbl>
              <c:idx val="2"/>
              <c:layout>
                <c:manualLayout>
                  <c:x val="1.1528099428747884E-2"/>
                  <c:y val="7.7762203080729633E-2"/>
                </c:manualLayout>
              </c:layout>
              <c:tx>
                <c:rich>
                  <a:bodyPr/>
                  <a:lstStyle/>
                  <a:p>
                    <a:fld id="{A30D3C25-47FE-40BF-8190-B87376D7848C}" type="CATEGORYNAME">
                      <a:rPr lang="pl-PL"/>
                      <a:pPr/>
                      <a:t>[NAZWA KATEGORII]</a:t>
                    </a:fld>
                    <a:r>
                      <a:rPr lang="pl-PL" baseline="0" dirty="0"/>
                      <a:t>; </a:t>
                    </a:r>
                  </a:p>
                  <a:p>
                    <a:fld id="{990714DE-29EC-4B08-9421-E3B4EEF84A6A}" type="VALUE">
                      <a:rPr lang="pl-PL" baseline="0" smtClean="0"/>
                      <a:pPr/>
                      <a:t>[WARTOŚĆ]</a:t>
                    </a:fld>
                    <a:r>
                      <a:rPr lang="pl-PL" baseline="0" dirty="0"/>
                      <a:t>; </a:t>
                    </a:r>
                    <a:fld id="{6844E9B8-4868-4090-9CF1-F0990F1D676D}" type="PERCENTAGE">
                      <a:rPr lang="pl-PL" baseline="0"/>
                      <a:pPr/>
                      <a:t>[PROCENTOWE]</a:t>
                    </a:fld>
                    <a:endParaRPr lang="pl-PL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01027996500438"/>
                      <c:h val="0.187605986262822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3F9-482F-9DEE-BCC010731286}"/>
                </c:ext>
              </c:extLst>
            </c:dLbl>
            <c:dLbl>
              <c:idx val="3"/>
              <c:layout>
                <c:manualLayout>
                  <c:x val="-2.6367016622924622E-4"/>
                  <c:y val="-9.16958394781227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0EF4B03F-A1DF-4453-98B5-0C9FEDB7E3F3}" type="CATEGORYNAME">
                      <a:rPr lang="en-US"/>
                      <a:pPr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en-US" baseline="0" dirty="0"/>
                      <a:t>; </a:t>
                    </a:r>
                    <a:fld id="{137DCA38-C8C0-4A96-94D5-9944C00D6260}" type="VALUE">
                      <a:rPr lang="en-US" baseline="0"/>
                      <a:pPr>
                        <a:defRPr sz="20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[WARTOŚĆ]</a:t>
                    </a:fld>
                    <a:r>
                      <a:rPr lang="en-US" baseline="0" dirty="0"/>
                      <a:t>; 6,6%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49179790026245"/>
                      <c:h val="0.139817641964948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3F9-482F-9DEE-BCC010731286}"/>
                </c:ext>
              </c:extLst>
            </c:dLbl>
            <c:dLbl>
              <c:idx val="4"/>
              <c:layout>
                <c:manualLayout>
                  <c:x val="-9.4892988272373621E-3"/>
                  <c:y val="5.3295013103229058E-3"/>
                </c:manualLayout>
              </c:layout>
              <c:tx>
                <c:rich>
                  <a:bodyPr/>
                  <a:lstStyle/>
                  <a:p>
                    <a:fld id="{BD437CF6-3B74-4CA4-BDAC-3CBB3646BDC5}" type="CATEGORYNAME">
                      <a:rPr lang="en-US"/>
                      <a:pPr/>
                      <a:t>[NAZWA KATEGORII]</a:t>
                    </a:fld>
                    <a:r>
                      <a:rPr lang="en-US" baseline="0" dirty="0"/>
                      <a:t>; </a:t>
                    </a:r>
                  </a:p>
                  <a:p>
                    <a:fld id="{04D75A31-8C5C-4052-87AC-053168696797}" type="VALUE">
                      <a:rPr lang="en-US" baseline="0" smtClean="0"/>
                      <a:pPr/>
                      <a:t>[WARTOŚĆ]</a:t>
                    </a:fld>
                    <a:r>
                      <a:rPr lang="en-US" baseline="0" dirty="0"/>
                      <a:t>; 7,1%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30129046369197"/>
                      <c:h val="0.187605986262822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3F9-482F-9DEE-BCC010731286}"/>
                </c:ext>
              </c:extLst>
            </c:dLbl>
            <c:dLbl>
              <c:idx val="5"/>
              <c:layout>
                <c:manualLayout>
                  <c:x val="-4.3863298337707801E-2"/>
                  <c:y val="3.60930248921566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</a:t>
                    </a:r>
                    <a:fld id="{D3CD9BC9-1C0E-4520-93B2-B9E12687F688}" type="CATEGORYNAME">
                      <a:rPr lang="en-US" smtClean="0"/>
                      <a:pPr/>
                      <a:t>[NAZWA KATEGORII]</a:t>
                    </a:fld>
                    <a:r>
                      <a:rPr lang="en-US" baseline="0" dirty="0"/>
                      <a:t>; </a:t>
                    </a:r>
                    <a:fld id="{0817D7E5-B2CE-4FAC-A4D2-DE2E2F5061A6}" type="VALUE">
                      <a:rPr lang="en-US" baseline="0" smtClean="0"/>
                      <a:pPr/>
                      <a:t>[WARTOŚĆ]</a:t>
                    </a:fld>
                    <a:r>
                      <a:rPr lang="en-US" baseline="0" dirty="0"/>
                      <a:t>; 5,6 %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42355643044618"/>
                      <c:h val="0.17483610549133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3F9-482F-9DEE-BCC010731286}"/>
                </c:ext>
              </c:extLst>
            </c:dLbl>
            <c:dLbl>
              <c:idx val="6"/>
              <c:layout>
                <c:manualLayout>
                  <c:x val="7.822441223904418E-2"/>
                  <c:y val="1.6759385684785411E-2"/>
                </c:manualLayout>
              </c:layout>
              <c:tx>
                <c:rich>
                  <a:bodyPr/>
                  <a:lstStyle/>
                  <a:p>
                    <a:fld id="{13C1793C-D360-476F-9C41-0B47AA506CF0}" type="CATEGORYNAME">
                      <a:rPr lang="en-US" smtClean="0"/>
                      <a:pPr/>
                      <a:t>[NAZWA KATEGORII]</a:t>
                    </a:fld>
                    <a:r>
                      <a:rPr lang="en-US" baseline="0" dirty="0"/>
                      <a:t>; </a:t>
                    </a:r>
                    <a:fld id="{6CF3A131-9024-4000-80FA-E0B446271A1F}" type="VALUE">
                      <a:rPr lang="en-US" baseline="0" dirty="0"/>
                      <a:pPr/>
                      <a:t>[WARTOŚĆ]</a:t>
                    </a:fld>
                    <a:r>
                      <a:rPr lang="en-US" baseline="0" dirty="0"/>
                      <a:t>; 9,9%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3F9-482F-9DEE-BCC010731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pomoc społeczna i rodzina</c:v>
                </c:pt>
                <c:pt idx="1">
                  <c:v>oświata i wychowanie</c:v>
                </c:pt>
                <c:pt idx="2">
                  <c:v>transport i łączność</c:v>
                </c:pt>
                <c:pt idx="3">
                  <c:v>administracja</c:v>
                </c:pt>
                <c:pt idx="4">
                  <c:v>gospodarka komunalna</c:v>
                </c:pt>
                <c:pt idx="5">
                  <c:v>ospodarka mieszkaniowa</c:v>
                </c:pt>
                <c:pt idx="6">
                  <c:v>pozostałe</c:v>
                </c:pt>
              </c:strCache>
            </c:strRef>
          </c:cat>
          <c:val>
            <c:numRef>
              <c:f>Arkusz1!$B$2:$B$8</c:f>
              <c:numCache>
                <c:formatCode>0.0</c:formatCode>
                <c:ptCount val="7"/>
                <c:pt idx="0">
                  <c:v>39.299999999999997</c:v>
                </c:pt>
                <c:pt idx="1">
                  <c:v>37.1</c:v>
                </c:pt>
                <c:pt idx="2">
                  <c:v>7.8</c:v>
                </c:pt>
                <c:pt idx="3">
                  <c:v>8.4</c:v>
                </c:pt>
                <c:pt idx="4">
                  <c:v>8.3000000000000007</c:v>
                </c:pt>
                <c:pt idx="5">
                  <c:v>10.7</c:v>
                </c:pt>
                <c:pt idx="6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3F9-482F-9DEE-BCC01073128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80836051329498"/>
          <c:y val="0.13103469635008483"/>
          <c:w val="0.82559891980780931"/>
          <c:h val="0.7793214394373086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Subwencja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2018 - 29,2</c:v>
                </c:pt>
                <c:pt idx="1">
                  <c:v>2019 - 31,7</c:v>
                </c:pt>
                <c:pt idx="2">
                  <c:v>2020 - 32,9</c:v>
                </c:pt>
                <c:pt idx="3">
                  <c:v>2021 - 35,8</c:v>
                </c:pt>
                <c:pt idx="4">
                  <c:v>2022 - 35,8</c:v>
                </c:pt>
              </c:strCache>
            </c:strRef>
          </c:cat>
          <c:val>
            <c:numRef>
              <c:f>Arkusz1!$B$2:$B$6</c:f>
              <c:numCache>
                <c:formatCode>0.0</c:formatCode>
                <c:ptCount val="5"/>
                <c:pt idx="0">
                  <c:v>17.600000000000001</c:v>
                </c:pt>
                <c:pt idx="1">
                  <c:v>17.899999999999999</c:v>
                </c:pt>
                <c:pt idx="2">
                  <c:v>17.3</c:v>
                </c:pt>
                <c:pt idx="3">
                  <c:v>18</c:v>
                </c:pt>
                <c:pt idx="4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4-4869-8064-54457A3BD0D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Dotacja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4145122960830977E-2"/>
                  <c:y val="1.1224194099614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14-4869-8064-54457A3BD0DE}"/>
                </c:ext>
              </c:extLst>
            </c:dLbl>
            <c:dLbl>
              <c:idx val="1"/>
              <c:layout>
                <c:manualLayout>
                  <c:x val="3.1336153665429752E-2"/>
                  <c:y val="5.5444161881359025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14-4869-8064-54457A3BD0DE}"/>
                </c:ext>
              </c:extLst>
            </c:dLbl>
            <c:dLbl>
              <c:idx val="2"/>
              <c:layout>
                <c:manualLayout>
                  <c:x val="1.357701496763794E-2"/>
                  <c:y val="-8.4181997194006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501241256359922E-2"/>
                      <c:h val="6.51880401744931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914-4869-8064-54457A3BD0DE}"/>
                </c:ext>
              </c:extLst>
            </c:dLbl>
            <c:dLbl>
              <c:idx val="3"/>
              <c:layout>
                <c:manualLayout>
                  <c:x val="1.4867070079109141E-2"/>
                  <c:y val="-5.04261714753365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14-4869-8064-54457A3BD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2018 - 29,2</c:v>
                </c:pt>
                <c:pt idx="1">
                  <c:v>2019 - 31,7</c:v>
                </c:pt>
                <c:pt idx="2">
                  <c:v>2020 - 32,9</c:v>
                </c:pt>
                <c:pt idx="3">
                  <c:v>2021 - 35,8</c:v>
                </c:pt>
                <c:pt idx="4">
                  <c:v>2022 - 35,8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0.7</c:v>
                </c:pt>
                <c:pt idx="3">
                  <c:v>1.8</c:v>
                </c:pt>
                <c:pt idx="4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14-4869-8064-54457A3BD0D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Dochody własne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3.3950617283950615E-2"/>
                  <c:y val="-0.13188353506204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14-4869-8064-54457A3BD0DE}"/>
                </c:ext>
              </c:extLst>
            </c:dLbl>
            <c:dLbl>
              <c:idx val="1"/>
              <c:layout>
                <c:manualLayout>
                  <c:x val="3.2407407407407406E-2"/>
                  <c:y val="-0.148719731027407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14-4869-8064-54457A3BD0DE}"/>
                </c:ext>
              </c:extLst>
            </c:dLbl>
            <c:dLbl>
              <c:idx val="2"/>
              <c:layout>
                <c:manualLayout>
                  <c:x val="2.3082235449749383E-2"/>
                  <c:y val="-0.17172443038703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14-4869-8064-54457A3BD0DE}"/>
                </c:ext>
              </c:extLst>
            </c:dLbl>
            <c:dLbl>
              <c:idx val="3"/>
              <c:layout>
                <c:manualLayout>
                  <c:x val="3.8793168683988195E-2"/>
                  <c:y val="-0.164880758233566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14-4869-8064-54457A3BD0DE}"/>
                </c:ext>
              </c:extLst>
            </c:dLbl>
            <c:dLbl>
              <c:idx val="4"/>
              <c:layout>
                <c:manualLayout>
                  <c:x val="3.0538117270613688E-2"/>
                  <c:y val="-0.165033013099982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C0-46B8-8B36-2C37C39587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2018 - 29,2</c:v>
                </c:pt>
                <c:pt idx="1">
                  <c:v>2019 - 31,7</c:v>
                </c:pt>
                <c:pt idx="2">
                  <c:v>2020 - 32,9</c:v>
                </c:pt>
                <c:pt idx="3">
                  <c:v>2021 - 35,8</c:v>
                </c:pt>
                <c:pt idx="4">
                  <c:v>2022 - 35,8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 formatCode="0.0">
                  <c:v>11</c:v>
                </c:pt>
                <c:pt idx="1">
                  <c:v>13.2</c:v>
                </c:pt>
                <c:pt idx="2">
                  <c:v>14.9</c:v>
                </c:pt>
                <c:pt idx="3" formatCode="0.0">
                  <c:v>16</c:v>
                </c:pt>
                <c:pt idx="4" formatCode="0.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14-4869-8064-54457A3BD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170856"/>
        <c:axId val="403174776"/>
        <c:axId val="0"/>
      </c:bar3DChart>
      <c:catAx>
        <c:axId val="403170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403174776"/>
        <c:crosses val="autoZero"/>
        <c:auto val="1"/>
        <c:lblAlgn val="ctr"/>
        <c:lblOffset val="100"/>
        <c:noMultiLvlLbl val="0"/>
      </c:catAx>
      <c:valAx>
        <c:axId val="4031747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03170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679800980303269"/>
          <c:y val="2.0617864542115706E-2"/>
          <c:w val="0.80320199019696736"/>
          <c:h val="0.11634242660903944"/>
        </c:manualLayout>
      </c:layout>
      <c:overlay val="0"/>
      <c:txPr>
        <a:bodyPr/>
        <a:lstStyle/>
        <a:p>
          <a:pPr>
            <a:defRPr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6T07:51:13.328" idx="5">
    <p:pos x="5760" y="3961"/>
    <p:text>2022- dotacja Przygoda Malucha - 1,2</p:text>
    <p:extLst>
      <p:ext uri="{C676402C-5697-4E1C-873F-D02D1690AC5C}">
        <p15:threadingInfo xmlns:p15="http://schemas.microsoft.com/office/powerpoint/2012/main" timeZoneBias="-60"/>
      </p:ext>
    </p:extLst>
  </p:cm>
  <p:cm authorId="2" dt="2021-12-16T07:51:45.952" idx="6">
    <p:pos x="10" y="10"/>
    <p:text>2021 - dotacje - środki COVID 0,6 ( Laboratoria Przyszłości, Poznaj Polskę), dotacja Pomorskie Żagle Wiedzy- 0,08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0ECE9-2E7C-4247-8AF0-74BDBE7D20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B410E3-BEA8-43AB-9AAF-CF8C5EF0D106}">
      <dgm:prSet phldrT="[Tekst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Dochody  - </a:t>
          </a:r>
          <a:r>
            <a:rPr lang="pl-PL" sz="2000" b="1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dirty="0">
              <a:solidFill>
                <a:schemeClr val="tx1"/>
              </a:solidFill>
            </a:rPr>
            <a:t>116.324.822 zł </a:t>
          </a:r>
          <a:endParaRPr lang="pl-PL" sz="2800" b="1" strike="sngStrik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3DA179-A921-4E25-944D-B677614A488A}" type="parTrans" cxnId="{C85B1CB6-346B-4A17-AD6E-AB5C5BE9401F}">
      <dgm:prSet/>
      <dgm:spPr/>
      <dgm:t>
        <a:bodyPr/>
        <a:lstStyle/>
        <a:p>
          <a:endParaRPr lang="pl-PL"/>
        </a:p>
      </dgm:t>
    </dgm:pt>
    <dgm:pt modelId="{7A6297D0-71C9-4E02-A0FF-0625A0A78F9D}" type="sibTrans" cxnId="{C85B1CB6-346B-4A17-AD6E-AB5C5BE9401F}">
      <dgm:prSet/>
      <dgm:spPr/>
      <dgm:t>
        <a:bodyPr/>
        <a:lstStyle/>
        <a:p>
          <a:endParaRPr lang="pl-PL"/>
        </a:p>
      </dgm:t>
    </dgm:pt>
    <dgm:pt modelId="{624AB02D-EFE7-4D16-93AF-3742A64382F1}">
      <dgm:prSet phldrT="[Tekst]" custT="1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Wydatki  -  </a:t>
          </a:r>
          <a:r>
            <a:rPr lang="pl-PL" sz="2000" b="1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strike="noStrike" dirty="0">
              <a:solidFill>
                <a:schemeClr val="tx1"/>
              </a:solidFill>
            </a:rPr>
            <a:t>127.974.350</a:t>
          </a:r>
          <a:r>
            <a:rPr lang="pl-PL" sz="2800" b="1" dirty="0">
              <a:solidFill>
                <a:schemeClr val="tx1"/>
              </a:solidFill>
            </a:rPr>
            <a:t> zł</a:t>
          </a:r>
          <a:r>
            <a:rPr lang="pl-PL" sz="2800" b="1" strike="sng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gm:t>
    </dgm:pt>
    <dgm:pt modelId="{7650467F-127C-4928-8226-580E319851D5}" type="parTrans" cxnId="{7F025C2E-DEE5-4A76-9162-600229A960B9}">
      <dgm:prSet/>
      <dgm:spPr/>
      <dgm:t>
        <a:bodyPr/>
        <a:lstStyle/>
        <a:p>
          <a:endParaRPr lang="pl-PL"/>
        </a:p>
      </dgm:t>
    </dgm:pt>
    <dgm:pt modelId="{01EDC316-C74C-4602-9451-25B1183131C6}" type="sibTrans" cxnId="{7F025C2E-DEE5-4A76-9162-600229A960B9}">
      <dgm:prSet/>
      <dgm:spPr/>
      <dgm:t>
        <a:bodyPr/>
        <a:lstStyle/>
        <a:p>
          <a:endParaRPr lang="pl-PL"/>
        </a:p>
      </dgm:t>
    </dgm:pt>
    <dgm:pt modelId="{1AA09453-9968-4F84-8802-AEA46C8D94B8}">
      <dgm:prSet phldrT="[Tekst]" custT="1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Przychody  -  </a:t>
          </a:r>
          <a:r>
            <a:rPr lang="pl-PL" sz="2000" b="1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dirty="0">
              <a:solidFill>
                <a:schemeClr val="tx1"/>
              </a:solidFill>
            </a:rPr>
            <a:t>15.189.528 zł </a:t>
          </a:r>
          <a:r>
            <a:rPr lang="pl-PL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</a:p>
      </dgm:t>
    </dgm:pt>
    <dgm:pt modelId="{9111BA74-349A-4C62-BE2C-BE06A45D875B}" type="parTrans" cxnId="{9CCD6058-2159-45B3-AB24-23A99D4EAF43}">
      <dgm:prSet/>
      <dgm:spPr/>
      <dgm:t>
        <a:bodyPr/>
        <a:lstStyle/>
        <a:p>
          <a:endParaRPr lang="pl-PL"/>
        </a:p>
      </dgm:t>
    </dgm:pt>
    <dgm:pt modelId="{A3074AD6-6D9D-448A-ADA5-410721AEEDDB}" type="sibTrans" cxnId="{9CCD6058-2159-45B3-AB24-23A99D4EAF43}">
      <dgm:prSet/>
      <dgm:spPr/>
      <dgm:t>
        <a:bodyPr/>
        <a:lstStyle/>
        <a:p>
          <a:endParaRPr lang="pl-PL"/>
        </a:p>
      </dgm:t>
    </dgm:pt>
    <dgm:pt modelId="{8AF0E6CA-BD7E-4337-8C8D-F47CAF7D54F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>
            <a:buFontTx/>
            <a:buNone/>
          </a:pPr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Rozchody  -  </a:t>
          </a:r>
          <a:r>
            <a:rPr lang="pl-PL" sz="2800" b="1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3.540.000 zł     </a:t>
          </a:r>
          <a:endParaRPr lang="pl-PL" sz="2800" dirty="0">
            <a:latin typeface="+mn-lt"/>
          </a:endParaRPr>
        </a:p>
      </dgm:t>
    </dgm:pt>
    <dgm:pt modelId="{267105EC-B9B5-45B0-887C-0A41F5E088F1}" type="parTrans" cxnId="{3F78ACEC-2A5A-42B7-A927-68DD143FEF11}">
      <dgm:prSet/>
      <dgm:spPr/>
      <dgm:t>
        <a:bodyPr/>
        <a:lstStyle/>
        <a:p>
          <a:endParaRPr lang="pl-PL"/>
        </a:p>
      </dgm:t>
    </dgm:pt>
    <dgm:pt modelId="{93A82869-C692-4B80-AA9D-E8924D1CA27A}" type="sibTrans" cxnId="{3F78ACEC-2A5A-42B7-A927-68DD143FEF11}">
      <dgm:prSet/>
      <dgm:spPr/>
      <dgm:t>
        <a:bodyPr/>
        <a:lstStyle/>
        <a:p>
          <a:endParaRPr lang="pl-PL"/>
        </a:p>
      </dgm:t>
    </dgm:pt>
    <dgm:pt modelId="{6767A829-71AF-4AD1-B36E-4BB99DE2B3F9}">
      <dgm:prSet phldrT="[Teks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>
            <a:buFontTx/>
            <a:buNone/>
          </a:pPr>
          <a:r>
            <a: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Deficyt</a:t>
          </a:r>
          <a:r>
            <a: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-  </a:t>
          </a:r>
          <a:r>
            <a:rPr lang="pl-PL" sz="2000" b="1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strike="noStrike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11</a:t>
          </a:r>
          <a:r>
            <a:rPr lang="pl-PL" sz="2800" b="1" strike="noStrike" dirty="0">
              <a:solidFill>
                <a:schemeClr val="tx1"/>
              </a:solidFill>
              <a:latin typeface="+mn-lt"/>
            </a:rPr>
            <a:t>.649.528</a:t>
          </a:r>
          <a:r>
            <a:rPr lang="pl-PL" sz="2800" b="1" dirty="0">
              <a:solidFill>
                <a:schemeClr val="tx1"/>
              </a:solidFill>
              <a:latin typeface="+mn-lt"/>
            </a:rPr>
            <a:t> zł</a:t>
          </a:r>
          <a:r>
            <a:rPr lang="pl-PL" sz="2800" b="1" strike="sngStrike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</a:t>
          </a:r>
          <a:endParaRPr lang="pl-PL" sz="2800" b="1" strike="sngStrike" dirty="0">
            <a:solidFill>
              <a:schemeClr val="tx1"/>
            </a:solidFill>
            <a:latin typeface="+mn-lt"/>
          </a:endParaRPr>
        </a:p>
      </dgm:t>
    </dgm:pt>
    <dgm:pt modelId="{D66AA103-2CE8-452F-BB74-444C668E9139}" type="sibTrans" cxnId="{D312E405-7917-4022-8483-0A1825CD2AB0}">
      <dgm:prSet/>
      <dgm:spPr/>
      <dgm:t>
        <a:bodyPr/>
        <a:lstStyle/>
        <a:p>
          <a:endParaRPr lang="pl-PL"/>
        </a:p>
      </dgm:t>
    </dgm:pt>
    <dgm:pt modelId="{56BC36AF-A189-4240-BF5A-794C2EB9CBC3}" type="parTrans" cxnId="{D312E405-7917-4022-8483-0A1825CD2AB0}">
      <dgm:prSet/>
      <dgm:spPr/>
      <dgm:t>
        <a:bodyPr/>
        <a:lstStyle/>
        <a:p>
          <a:endParaRPr lang="pl-PL"/>
        </a:p>
      </dgm:t>
    </dgm:pt>
    <dgm:pt modelId="{D750D090-8E7D-4C79-9BD0-6832BF45C1B3}" type="pres">
      <dgm:prSet presAssocID="{4BB0ECE9-2E7C-4247-8AF0-74BDBE7D20B3}" presName="linear" presStyleCnt="0">
        <dgm:presLayoutVars>
          <dgm:dir/>
          <dgm:animLvl val="lvl"/>
          <dgm:resizeHandles val="exact"/>
        </dgm:presLayoutVars>
      </dgm:prSet>
      <dgm:spPr/>
    </dgm:pt>
    <dgm:pt modelId="{EF6770E7-3CCD-4345-996A-333766E73557}" type="pres">
      <dgm:prSet presAssocID="{68B410E3-BEA8-43AB-9AAF-CF8C5EF0D106}" presName="parentLin" presStyleCnt="0"/>
      <dgm:spPr/>
    </dgm:pt>
    <dgm:pt modelId="{2EC5371A-1F7D-4276-B9FB-7BE9F8F242EE}" type="pres">
      <dgm:prSet presAssocID="{68B410E3-BEA8-43AB-9AAF-CF8C5EF0D106}" presName="parentLeftMargin" presStyleLbl="node1" presStyleIdx="0" presStyleCnt="5"/>
      <dgm:spPr/>
    </dgm:pt>
    <dgm:pt modelId="{87CC4E81-D697-4E76-AFAF-239AECD01DE0}" type="pres">
      <dgm:prSet presAssocID="{68B410E3-BEA8-43AB-9AAF-CF8C5EF0D106}" presName="parentText" presStyleLbl="node1" presStyleIdx="0" presStyleCnt="5" custScaleX="155458" custScaleY="43554" custLinFactNeighborX="-49162" custLinFactNeighborY="1080">
        <dgm:presLayoutVars>
          <dgm:chMax val="0"/>
          <dgm:bulletEnabled val="1"/>
        </dgm:presLayoutVars>
      </dgm:prSet>
      <dgm:spPr/>
    </dgm:pt>
    <dgm:pt modelId="{350304FC-6973-41D7-A707-01525600C663}" type="pres">
      <dgm:prSet presAssocID="{68B410E3-BEA8-43AB-9AAF-CF8C5EF0D106}" presName="negativeSpace" presStyleCnt="0"/>
      <dgm:spPr/>
    </dgm:pt>
    <dgm:pt modelId="{6C6D6042-375F-4859-A46F-41D3CD7EEBA8}" type="pres">
      <dgm:prSet presAssocID="{68B410E3-BEA8-43AB-9AAF-CF8C5EF0D106}" presName="childText" presStyleLbl="conFgAcc1" presStyleIdx="0" presStyleCnt="5" custScaleX="98732" custScaleY="49254" custLinFactNeighborY="-4593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  <dgm:pt modelId="{A0E3F41F-85E3-405C-8A21-F9809271C4F1}" type="pres">
      <dgm:prSet presAssocID="{7A6297D0-71C9-4E02-A0FF-0625A0A78F9D}" presName="spaceBetweenRectangles" presStyleCnt="0"/>
      <dgm:spPr/>
    </dgm:pt>
    <dgm:pt modelId="{A32CC183-B382-4977-B426-0199A6E49331}" type="pres">
      <dgm:prSet presAssocID="{624AB02D-EFE7-4D16-93AF-3742A64382F1}" presName="parentLin" presStyleCnt="0"/>
      <dgm:spPr/>
    </dgm:pt>
    <dgm:pt modelId="{E59B8D89-37BF-46EF-82D3-FB50C69EAE88}" type="pres">
      <dgm:prSet presAssocID="{624AB02D-EFE7-4D16-93AF-3742A64382F1}" presName="parentLeftMargin" presStyleLbl="node1" presStyleIdx="0" presStyleCnt="5"/>
      <dgm:spPr/>
    </dgm:pt>
    <dgm:pt modelId="{1A5C6DEA-35A5-4DA8-805B-9F1C804CBDC0}" type="pres">
      <dgm:prSet presAssocID="{624AB02D-EFE7-4D16-93AF-3742A64382F1}" presName="parentText" presStyleLbl="node1" presStyleIdx="1" presStyleCnt="5" custScaleX="160309" custScaleY="43676" custLinFactNeighborX="-52586" custLinFactNeighborY="4101">
        <dgm:presLayoutVars>
          <dgm:chMax val="0"/>
          <dgm:bulletEnabled val="1"/>
        </dgm:presLayoutVars>
      </dgm:prSet>
      <dgm:spPr/>
    </dgm:pt>
    <dgm:pt modelId="{B4E2E5A3-34D4-44B2-86EE-7B91994D86EC}" type="pres">
      <dgm:prSet presAssocID="{624AB02D-EFE7-4D16-93AF-3742A64382F1}" presName="negativeSpace" presStyleCnt="0"/>
      <dgm:spPr/>
    </dgm:pt>
    <dgm:pt modelId="{DC18C567-F7EB-424F-A88E-168FE26D3144}" type="pres">
      <dgm:prSet presAssocID="{624AB02D-EFE7-4D16-93AF-3742A64382F1}" presName="childText" presStyleLbl="conFgAcc1" presStyleIdx="1" presStyleCnt="5" custScaleX="88810" custScaleY="33587" custLinFactNeighborX="15167" custLinFactNeighborY="9971">
        <dgm:presLayoutVars>
          <dgm:bulletEnabled val="1"/>
        </dgm:presLayoutVars>
      </dgm:prSet>
      <dgm:spPr>
        <a:prstGeom prst="roundRect">
          <a:avLst/>
        </a:prstGeom>
        <a:ln>
          <a:noFill/>
        </a:ln>
      </dgm:spPr>
    </dgm:pt>
    <dgm:pt modelId="{EEECC1D4-7762-4BE0-83BC-8369F71E1BDD}" type="pres">
      <dgm:prSet presAssocID="{01EDC316-C74C-4602-9451-25B1183131C6}" presName="spaceBetweenRectangles" presStyleCnt="0"/>
      <dgm:spPr/>
    </dgm:pt>
    <dgm:pt modelId="{C58895F0-61EC-4CBA-96DC-917F81BA1756}" type="pres">
      <dgm:prSet presAssocID="{6767A829-71AF-4AD1-B36E-4BB99DE2B3F9}" presName="parentLin" presStyleCnt="0"/>
      <dgm:spPr/>
    </dgm:pt>
    <dgm:pt modelId="{BBE66F29-59F7-421F-A80B-ADF20CB50A0E}" type="pres">
      <dgm:prSet presAssocID="{6767A829-71AF-4AD1-B36E-4BB99DE2B3F9}" presName="parentLeftMargin" presStyleLbl="node1" presStyleIdx="1" presStyleCnt="5"/>
      <dgm:spPr/>
    </dgm:pt>
    <dgm:pt modelId="{600773B7-2C4C-42BB-AB6C-75DD9AA2F9A7}" type="pres">
      <dgm:prSet presAssocID="{6767A829-71AF-4AD1-B36E-4BB99DE2B3F9}" presName="parentText" presStyleLbl="node1" presStyleIdx="2" presStyleCnt="5" custScaleX="153713" custScaleY="43554" custLinFactY="53608" custLinFactNeighborX="-61183" custLinFactNeighborY="100000">
        <dgm:presLayoutVars>
          <dgm:chMax val="0"/>
          <dgm:bulletEnabled val="1"/>
        </dgm:presLayoutVars>
      </dgm:prSet>
      <dgm:spPr/>
    </dgm:pt>
    <dgm:pt modelId="{F8A30BC1-803E-49A1-8326-4BECD974841B}" type="pres">
      <dgm:prSet presAssocID="{6767A829-71AF-4AD1-B36E-4BB99DE2B3F9}" presName="negativeSpace" presStyleCnt="0"/>
      <dgm:spPr/>
    </dgm:pt>
    <dgm:pt modelId="{F4BB2DA3-C8DF-4DA7-B48D-D34E7E4B98DF}" type="pres">
      <dgm:prSet presAssocID="{6767A829-71AF-4AD1-B36E-4BB99DE2B3F9}" presName="childText" presStyleLbl="conFgAcc1" presStyleIdx="2" presStyleCnt="5" custScaleY="102041" custLinFactNeighborY="-23228">
        <dgm:presLayoutVars>
          <dgm:bulletEnabled val="1"/>
        </dgm:presLayoutVars>
      </dgm:prSet>
      <dgm:spPr>
        <a:noFill/>
        <a:ln>
          <a:noFill/>
        </a:ln>
      </dgm:spPr>
    </dgm:pt>
    <dgm:pt modelId="{58AD9B59-FCD3-4862-8AF1-BDCCE57F0F0C}" type="pres">
      <dgm:prSet presAssocID="{D66AA103-2CE8-452F-BB74-444C668E9139}" presName="spaceBetweenRectangles" presStyleCnt="0"/>
      <dgm:spPr/>
    </dgm:pt>
    <dgm:pt modelId="{9031810C-4A77-4107-B386-DF0EECA3B84E}" type="pres">
      <dgm:prSet presAssocID="{1AA09453-9968-4F84-8802-AEA46C8D94B8}" presName="parentLin" presStyleCnt="0"/>
      <dgm:spPr/>
    </dgm:pt>
    <dgm:pt modelId="{0940FF81-6EB9-4660-80C0-92715EA75AD8}" type="pres">
      <dgm:prSet presAssocID="{1AA09453-9968-4F84-8802-AEA46C8D94B8}" presName="parentLeftMargin" presStyleLbl="node1" presStyleIdx="2" presStyleCnt="5"/>
      <dgm:spPr/>
    </dgm:pt>
    <dgm:pt modelId="{018D0A64-E718-48EF-B2ED-70DA5EF3C58D}" type="pres">
      <dgm:prSet presAssocID="{1AA09453-9968-4F84-8802-AEA46C8D94B8}" presName="parentText" presStyleLbl="node1" presStyleIdx="3" presStyleCnt="5" custScaleX="142857" custScaleY="43554" custLinFactNeighborX="-51786" custLinFactNeighborY="-79486">
        <dgm:presLayoutVars>
          <dgm:chMax val="0"/>
          <dgm:bulletEnabled val="1"/>
        </dgm:presLayoutVars>
      </dgm:prSet>
      <dgm:spPr/>
    </dgm:pt>
    <dgm:pt modelId="{9DA4B352-499B-4390-825E-8D932CB8BA9B}" type="pres">
      <dgm:prSet presAssocID="{1AA09453-9968-4F84-8802-AEA46C8D94B8}" presName="negativeSpace" presStyleCnt="0"/>
      <dgm:spPr/>
    </dgm:pt>
    <dgm:pt modelId="{E34B5185-AE61-4388-8F09-F1D7CFD499A3}" type="pres">
      <dgm:prSet presAssocID="{1AA09453-9968-4F84-8802-AEA46C8D94B8}" presName="childText" presStyleLbl="conFgAcc1" presStyleIdx="3" presStyleCnt="5" custScaleX="89514" custScaleY="33685" custLinFactY="10243" custLinFactNeighborX="14518" custLinFactNeighborY="100000">
        <dgm:presLayoutVars>
          <dgm:bulletEnabled val="1"/>
        </dgm:presLayoutVars>
      </dgm:prSet>
      <dgm:spPr>
        <a:prstGeom prst="roundRect">
          <a:avLst/>
        </a:prstGeom>
        <a:ln>
          <a:noFill/>
        </a:ln>
      </dgm:spPr>
    </dgm:pt>
    <dgm:pt modelId="{FF5A2DFA-F573-4B5F-92C8-4ABAEC76B55F}" type="pres">
      <dgm:prSet presAssocID="{A3074AD6-6D9D-448A-ADA5-410721AEEDDB}" presName="spaceBetweenRectangles" presStyleCnt="0"/>
      <dgm:spPr/>
    </dgm:pt>
    <dgm:pt modelId="{3BA9C702-BE84-4C72-AFFA-CCF551D6F8A4}" type="pres">
      <dgm:prSet presAssocID="{8AF0E6CA-BD7E-4337-8C8D-F47CAF7D54F4}" presName="parentLin" presStyleCnt="0"/>
      <dgm:spPr/>
    </dgm:pt>
    <dgm:pt modelId="{BD879FE3-CE9B-4977-B268-10DE439239F4}" type="pres">
      <dgm:prSet presAssocID="{8AF0E6CA-BD7E-4337-8C8D-F47CAF7D54F4}" presName="parentLeftMargin" presStyleLbl="node1" presStyleIdx="3" presStyleCnt="5"/>
      <dgm:spPr/>
    </dgm:pt>
    <dgm:pt modelId="{073CEDE4-8EB3-4BD4-8102-25EDC8EB8648}" type="pres">
      <dgm:prSet presAssocID="{8AF0E6CA-BD7E-4337-8C8D-F47CAF7D54F4}" presName="parentText" presStyleLbl="node1" presStyleIdx="4" presStyleCnt="5" custScaleX="140336" custScaleY="44616" custLinFactNeighborX="-55182" custLinFactNeighborY="-60682">
        <dgm:presLayoutVars>
          <dgm:chMax val="0"/>
          <dgm:bulletEnabled val="1"/>
        </dgm:presLayoutVars>
      </dgm:prSet>
      <dgm:spPr/>
    </dgm:pt>
    <dgm:pt modelId="{5A44F314-4634-4164-BC8D-56991DA1021F}" type="pres">
      <dgm:prSet presAssocID="{8AF0E6CA-BD7E-4337-8C8D-F47CAF7D54F4}" presName="negativeSpace" presStyleCnt="0"/>
      <dgm:spPr/>
    </dgm:pt>
    <dgm:pt modelId="{25EB851C-B0F1-4A12-8DBB-203FF4A41A52}" type="pres">
      <dgm:prSet presAssocID="{8AF0E6CA-BD7E-4337-8C8D-F47CAF7D54F4}" presName="childText" presStyleLbl="conFgAcc1" presStyleIdx="4" presStyleCnt="5" custScaleY="126984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D312E405-7917-4022-8483-0A1825CD2AB0}" srcId="{4BB0ECE9-2E7C-4247-8AF0-74BDBE7D20B3}" destId="{6767A829-71AF-4AD1-B36E-4BB99DE2B3F9}" srcOrd="2" destOrd="0" parTransId="{56BC36AF-A189-4240-BF5A-794C2EB9CBC3}" sibTransId="{D66AA103-2CE8-452F-BB74-444C668E9139}"/>
    <dgm:cxn modelId="{BC4DB822-0A39-481E-A429-30EC8D579AD0}" type="presOf" srcId="{8AF0E6CA-BD7E-4337-8C8D-F47CAF7D54F4}" destId="{BD879FE3-CE9B-4977-B268-10DE439239F4}" srcOrd="0" destOrd="0" presId="urn:microsoft.com/office/officeart/2005/8/layout/list1"/>
    <dgm:cxn modelId="{7F025C2E-DEE5-4A76-9162-600229A960B9}" srcId="{4BB0ECE9-2E7C-4247-8AF0-74BDBE7D20B3}" destId="{624AB02D-EFE7-4D16-93AF-3742A64382F1}" srcOrd="1" destOrd="0" parTransId="{7650467F-127C-4928-8226-580E319851D5}" sibTransId="{01EDC316-C74C-4602-9451-25B1183131C6}"/>
    <dgm:cxn modelId="{1B387D2E-72DB-4507-A35F-57F02536456C}" type="presOf" srcId="{624AB02D-EFE7-4D16-93AF-3742A64382F1}" destId="{1A5C6DEA-35A5-4DA8-805B-9F1C804CBDC0}" srcOrd="1" destOrd="0" presId="urn:microsoft.com/office/officeart/2005/8/layout/list1"/>
    <dgm:cxn modelId="{6DA65F46-B8E6-4E7A-88C7-1F65E7503B07}" type="presOf" srcId="{6767A829-71AF-4AD1-B36E-4BB99DE2B3F9}" destId="{BBE66F29-59F7-421F-A80B-ADF20CB50A0E}" srcOrd="0" destOrd="0" presId="urn:microsoft.com/office/officeart/2005/8/layout/list1"/>
    <dgm:cxn modelId="{1FFCDD76-6BB4-4322-B5E1-5A53B8A80650}" type="presOf" srcId="{1AA09453-9968-4F84-8802-AEA46C8D94B8}" destId="{018D0A64-E718-48EF-B2ED-70DA5EF3C58D}" srcOrd="1" destOrd="0" presId="urn:microsoft.com/office/officeart/2005/8/layout/list1"/>
    <dgm:cxn modelId="{9CCD6058-2159-45B3-AB24-23A99D4EAF43}" srcId="{4BB0ECE9-2E7C-4247-8AF0-74BDBE7D20B3}" destId="{1AA09453-9968-4F84-8802-AEA46C8D94B8}" srcOrd="3" destOrd="0" parTransId="{9111BA74-349A-4C62-BE2C-BE06A45D875B}" sibTransId="{A3074AD6-6D9D-448A-ADA5-410721AEEDDB}"/>
    <dgm:cxn modelId="{BE9C309E-B003-4A1C-B033-5C173084F490}" type="presOf" srcId="{1AA09453-9968-4F84-8802-AEA46C8D94B8}" destId="{0940FF81-6EB9-4660-80C0-92715EA75AD8}" srcOrd="0" destOrd="0" presId="urn:microsoft.com/office/officeart/2005/8/layout/list1"/>
    <dgm:cxn modelId="{CE6AFCA1-831A-4CB9-B88D-1303DAE09661}" type="presOf" srcId="{6767A829-71AF-4AD1-B36E-4BB99DE2B3F9}" destId="{600773B7-2C4C-42BB-AB6C-75DD9AA2F9A7}" srcOrd="1" destOrd="0" presId="urn:microsoft.com/office/officeart/2005/8/layout/list1"/>
    <dgm:cxn modelId="{8D0428B0-05D7-47E0-9400-D1AA07A446FA}" type="presOf" srcId="{68B410E3-BEA8-43AB-9AAF-CF8C5EF0D106}" destId="{2EC5371A-1F7D-4276-B9FB-7BE9F8F242EE}" srcOrd="0" destOrd="0" presId="urn:microsoft.com/office/officeart/2005/8/layout/list1"/>
    <dgm:cxn modelId="{C85B1CB6-346B-4A17-AD6E-AB5C5BE9401F}" srcId="{4BB0ECE9-2E7C-4247-8AF0-74BDBE7D20B3}" destId="{68B410E3-BEA8-43AB-9AAF-CF8C5EF0D106}" srcOrd="0" destOrd="0" parTransId="{B93DA179-A921-4E25-944D-B677614A488A}" sibTransId="{7A6297D0-71C9-4E02-A0FF-0625A0A78F9D}"/>
    <dgm:cxn modelId="{6EF044D6-C890-42A1-BAB3-DCE0AA61A878}" type="presOf" srcId="{4BB0ECE9-2E7C-4247-8AF0-74BDBE7D20B3}" destId="{D750D090-8E7D-4C79-9BD0-6832BF45C1B3}" srcOrd="0" destOrd="0" presId="urn:microsoft.com/office/officeart/2005/8/layout/list1"/>
    <dgm:cxn modelId="{3F78ACEC-2A5A-42B7-A927-68DD143FEF11}" srcId="{4BB0ECE9-2E7C-4247-8AF0-74BDBE7D20B3}" destId="{8AF0E6CA-BD7E-4337-8C8D-F47CAF7D54F4}" srcOrd="4" destOrd="0" parTransId="{267105EC-B9B5-45B0-887C-0A41F5E088F1}" sibTransId="{93A82869-C692-4B80-AA9D-E8924D1CA27A}"/>
    <dgm:cxn modelId="{D15021F2-1DDC-49C7-B1BE-3A7FAA5151FF}" type="presOf" srcId="{68B410E3-BEA8-43AB-9AAF-CF8C5EF0D106}" destId="{87CC4E81-D697-4E76-AFAF-239AECD01DE0}" srcOrd="1" destOrd="0" presId="urn:microsoft.com/office/officeart/2005/8/layout/list1"/>
    <dgm:cxn modelId="{1A74D3F6-F07B-46C5-9123-52E9FA1787D1}" type="presOf" srcId="{8AF0E6CA-BD7E-4337-8C8D-F47CAF7D54F4}" destId="{073CEDE4-8EB3-4BD4-8102-25EDC8EB8648}" srcOrd="1" destOrd="0" presId="urn:microsoft.com/office/officeart/2005/8/layout/list1"/>
    <dgm:cxn modelId="{CD9591F7-86F7-4537-99C6-5A32B6179B94}" type="presOf" srcId="{624AB02D-EFE7-4D16-93AF-3742A64382F1}" destId="{E59B8D89-37BF-46EF-82D3-FB50C69EAE88}" srcOrd="0" destOrd="0" presId="urn:microsoft.com/office/officeart/2005/8/layout/list1"/>
    <dgm:cxn modelId="{93D36CF5-3670-4934-BFB3-4F6C0073E784}" type="presParOf" srcId="{D750D090-8E7D-4C79-9BD0-6832BF45C1B3}" destId="{EF6770E7-3CCD-4345-996A-333766E73557}" srcOrd="0" destOrd="0" presId="urn:microsoft.com/office/officeart/2005/8/layout/list1"/>
    <dgm:cxn modelId="{E258E1B3-3C20-467C-807F-2AECDF92602F}" type="presParOf" srcId="{EF6770E7-3CCD-4345-996A-333766E73557}" destId="{2EC5371A-1F7D-4276-B9FB-7BE9F8F242EE}" srcOrd="0" destOrd="0" presId="urn:microsoft.com/office/officeart/2005/8/layout/list1"/>
    <dgm:cxn modelId="{DEF9D604-5C2F-4F3B-90EB-8C521767F2B4}" type="presParOf" srcId="{EF6770E7-3CCD-4345-996A-333766E73557}" destId="{87CC4E81-D697-4E76-AFAF-239AECD01DE0}" srcOrd="1" destOrd="0" presId="urn:microsoft.com/office/officeart/2005/8/layout/list1"/>
    <dgm:cxn modelId="{984E1AE0-B08D-4B4B-8603-63C5986956CD}" type="presParOf" srcId="{D750D090-8E7D-4C79-9BD0-6832BF45C1B3}" destId="{350304FC-6973-41D7-A707-01525600C663}" srcOrd="1" destOrd="0" presId="urn:microsoft.com/office/officeart/2005/8/layout/list1"/>
    <dgm:cxn modelId="{8400DBE6-67AA-44D6-9796-B002A654DD6D}" type="presParOf" srcId="{D750D090-8E7D-4C79-9BD0-6832BF45C1B3}" destId="{6C6D6042-375F-4859-A46F-41D3CD7EEBA8}" srcOrd="2" destOrd="0" presId="urn:microsoft.com/office/officeart/2005/8/layout/list1"/>
    <dgm:cxn modelId="{3CD9BEAA-E724-4D2D-8F4C-01D809912B44}" type="presParOf" srcId="{D750D090-8E7D-4C79-9BD0-6832BF45C1B3}" destId="{A0E3F41F-85E3-405C-8A21-F9809271C4F1}" srcOrd="3" destOrd="0" presId="urn:microsoft.com/office/officeart/2005/8/layout/list1"/>
    <dgm:cxn modelId="{B63687F6-A27D-4759-AB15-186692FB9FD4}" type="presParOf" srcId="{D750D090-8E7D-4C79-9BD0-6832BF45C1B3}" destId="{A32CC183-B382-4977-B426-0199A6E49331}" srcOrd="4" destOrd="0" presId="urn:microsoft.com/office/officeart/2005/8/layout/list1"/>
    <dgm:cxn modelId="{DE407699-B9B4-489B-AF72-7FC34C211807}" type="presParOf" srcId="{A32CC183-B382-4977-B426-0199A6E49331}" destId="{E59B8D89-37BF-46EF-82D3-FB50C69EAE88}" srcOrd="0" destOrd="0" presId="urn:microsoft.com/office/officeart/2005/8/layout/list1"/>
    <dgm:cxn modelId="{1C62D90A-C7B0-42AB-86F7-5FE93C1B47B8}" type="presParOf" srcId="{A32CC183-B382-4977-B426-0199A6E49331}" destId="{1A5C6DEA-35A5-4DA8-805B-9F1C804CBDC0}" srcOrd="1" destOrd="0" presId="urn:microsoft.com/office/officeart/2005/8/layout/list1"/>
    <dgm:cxn modelId="{B0280425-EF04-42DF-BD97-BD26DF8C81D3}" type="presParOf" srcId="{D750D090-8E7D-4C79-9BD0-6832BF45C1B3}" destId="{B4E2E5A3-34D4-44B2-86EE-7B91994D86EC}" srcOrd="5" destOrd="0" presId="urn:microsoft.com/office/officeart/2005/8/layout/list1"/>
    <dgm:cxn modelId="{AE509D61-FEA2-4EC6-8CAF-CB08B938C205}" type="presParOf" srcId="{D750D090-8E7D-4C79-9BD0-6832BF45C1B3}" destId="{DC18C567-F7EB-424F-A88E-168FE26D3144}" srcOrd="6" destOrd="0" presId="urn:microsoft.com/office/officeart/2005/8/layout/list1"/>
    <dgm:cxn modelId="{37D1F62B-B27D-4808-B700-DE3D037217EB}" type="presParOf" srcId="{D750D090-8E7D-4C79-9BD0-6832BF45C1B3}" destId="{EEECC1D4-7762-4BE0-83BC-8369F71E1BDD}" srcOrd="7" destOrd="0" presId="urn:microsoft.com/office/officeart/2005/8/layout/list1"/>
    <dgm:cxn modelId="{37C69C61-033E-49CB-A496-FD9A45834F15}" type="presParOf" srcId="{D750D090-8E7D-4C79-9BD0-6832BF45C1B3}" destId="{C58895F0-61EC-4CBA-96DC-917F81BA1756}" srcOrd="8" destOrd="0" presId="urn:microsoft.com/office/officeart/2005/8/layout/list1"/>
    <dgm:cxn modelId="{F081BB74-523C-4D09-90CF-D6F20DD7975D}" type="presParOf" srcId="{C58895F0-61EC-4CBA-96DC-917F81BA1756}" destId="{BBE66F29-59F7-421F-A80B-ADF20CB50A0E}" srcOrd="0" destOrd="0" presId="urn:microsoft.com/office/officeart/2005/8/layout/list1"/>
    <dgm:cxn modelId="{47307B14-A75C-4242-B24D-E9FF33B00D32}" type="presParOf" srcId="{C58895F0-61EC-4CBA-96DC-917F81BA1756}" destId="{600773B7-2C4C-42BB-AB6C-75DD9AA2F9A7}" srcOrd="1" destOrd="0" presId="urn:microsoft.com/office/officeart/2005/8/layout/list1"/>
    <dgm:cxn modelId="{5970EF99-A408-4D3A-A72C-60541A0D2555}" type="presParOf" srcId="{D750D090-8E7D-4C79-9BD0-6832BF45C1B3}" destId="{F8A30BC1-803E-49A1-8326-4BECD974841B}" srcOrd="9" destOrd="0" presId="urn:microsoft.com/office/officeart/2005/8/layout/list1"/>
    <dgm:cxn modelId="{49F07611-8AE8-4E57-9914-4F6FCF50EF11}" type="presParOf" srcId="{D750D090-8E7D-4C79-9BD0-6832BF45C1B3}" destId="{F4BB2DA3-C8DF-4DA7-B48D-D34E7E4B98DF}" srcOrd="10" destOrd="0" presId="urn:microsoft.com/office/officeart/2005/8/layout/list1"/>
    <dgm:cxn modelId="{64D01267-7EF2-4C08-BBAB-2176929F9DED}" type="presParOf" srcId="{D750D090-8E7D-4C79-9BD0-6832BF45C1B3}" destId="{58AD9B59-FCD3-4862-8AF1-BDCCE57F0F0C}" srcOrd="11" destOrd="0" presId="urn:microsoft.com/office/officeart/2005/8/layout/list1"/>
    <dgm:cxn modelId="{9B4D0EA4-2A6D-42E9-B39D-A6C323A9D02F}" type="presParOf" srcId="{D750D090-8E7D-4C79-9BD0-6832BF45C1B3}" destId="{9031810C-4A77-4107-B386-DF0EECA3B84E}" srcOrd="12" destOrd="0" presId="urn:microsoft.com/office/officeart/2005/8/layout/list1"/>
    <dgm:cxn modelId="{F29CEF53-01BF-4EE2-92BF-4A0EDEF0FBAA}" type="presParOf" srcId="{9031810C-4A77-4107-B386-DF0EECA3B84E}" destId="{0940FF81-6EB9-4660-80C0-92715EA75AD8}" srcOrd="0" destOrd="0" presId="urn:microsoft.com/office/officeart/2005/8/layout/list1"/>
    <dgm:cxn modelId="{1DE395FC-55AC-4B57-BC2F-0FAF160859D0}" type="presParOf" srcId="{9031810C-4A77-4107-B386-DF0EECA3B84E}" destId="{018D0A64-E718-48EF-B2ED-70DA5EF3C58D}" srcOrd="1" destOrd="0" presId="urn:microsoft.com/office/officeart/2005/8/layout/list1"/>
    <dgm:cxn modelId="{9876B9DC-AD9D-4665-B284-11CFEE6DF658}" type="presParOf" srcId="{D750D090-8E7D-4C79-9BD0-6832BF45C1B3}" destId="{9DA4B352-499B-4390-825E-8D932CB8BA9B}" srcOrd="13" destOrd="0" presId="urn:microsoft.com/office/officeart/2005/8/layout/list1"/>
    <dgm:cxn modelId="{FF40D95E-455C-4B83-881F-49DD1ECF255D}" type="presParOf" srcId="{D750D090-8E7D-4C79-9BD0-6832BF45C1B3}" destId="{E34B5185-AE61-4388-8F09-F1D7CFD499A3}" srcOrd="14" destOrd="0" presId="urn:microsoft.com/office/officeart/2005/8/layout/list1"/>
    <dgm:cxn modelId="{697916CD-4609-4ECF-81FF-3658F59BCB34}" type="presParOf" srcId="{D750D090-8E7D-4C79-9BD0-6832BF45C1B3}" destId="{FF5A2DFA-F573-4B5F-92C8-4ABAEC76B55F}" srcOrd="15" destOrd="0" presId="urn:microsoft.com/office/officeart/2005/8/layout/list1"/>
    <dgm:cxn modelId="{5EC12982-CAE5-4BEE-B688-274DBF87589E}" type="presParOf" srcId="{D750D090-8E7D-4C79-9BD0-6832BF45C1B3}" destId="{3BA9C702-BE84-4C72-AFFA-CCF551D6F8A4}" srcOrd="16" destOrd="0" presId="urn:microsoft.com/office/officeart/2005/8/layout/list1"/>
    <dgm:cxn modelId="{63019359-CFEA-4E69-B00E-09E60FDDF4B6}" type="presParOf" srcId="{3BA9C702-BE84-4C72-AFFA-CCF551D6F8A4}" destId="{BD879FE3-CE9B-4977-B268-10DE439239F4}" srcOrd="0" destOrd="0" presId="urn:microsoft.com/office/officeart/2005/8/layout/list1"/>
    <dgm:cxn modelId="{4D15277B-2EF9-462F-9838-4738BC6D8DF8}" type="presParOf" srcId="{3BA9C702-BE84-4C72-AFFA-CCF551D6F8A4}" destId="{073CEDE4-8EB3-4BD4-8102-25EDC8EB8648}" srcOrd="1" destOrd="0" presId="urn:microsoft.com/office/officeart/2005/8/layout/list1"/>
    <dgm:cxn modelId="{EEAA6F0E-C3F6-412C-B70F-60B3BD089CE5}" type="presParOf" srcId="{D750D090-8E7D-4C79-9BD0-6832BF45C1B3}" destId="{5A44F314-4634-4164-BC8D-56991DA1021F}" srcOrd="17" destOrd="0" presId="urn:microsoft.com/office/officeart/2005/8/layout/list1"/>
    <dgm:cxn modelId="{6E48BDC0-BF35-4DC1-8155-D89A15536875}" type="presParOf" srcId="{D750D090-8E7D-4C79-9BD0-6832BF45C1B3}" destId="{25EB851C-B0F1-4A12-8DBB-203FF4A41A52}" srcOrd="18" destOrd="0" presId="urn:microsoft.com/office/officeart/2005/8/layout/list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D6042-375F-4859-A46F-41D3CD7EEBA8}">
      <dsp:nvSpPr>
        <dsp:cNvPr id="0" name=""/>
        <dsp:cNvSpPr/>
      </dsp:nvSpPr>
      <dsp:spPr>
        <a:xfrm>
          <a:off x="0" y="30609"/>
          <a:ext cx="9028054" cy="558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C4E81-D697-4E76-AFAF-239AECD01DE0}">
      <dsp:nvSpPr>
        <dsp:cNvPr id="0" name=""/>
        <dsp:cNvSpPr/>
      </dsp:nvSpPr>
      <dsp:spPr>
        <a:xfrm>
          <a:off x="204058" y="141745"/>
          <a:ext cx="8735888" cy="57857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Dochody  - </a:t>
          </a:r>
          <a:r>
            <a:rPr lang="pl-PL" sz="2000" b="1" strike="noStrik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kern="1200" dirty="0">
              <a:solidFill>
                <a:schemeClr val="tx1"/>
              </a:solidFill>
            </a:rPr>
            <a:t>116.324.822 zł </a:t>
          </a:r>
          <a:endParaRPr lang="pl-PL" sz="2800" b="1" strike="sngStrik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2302" y="169989"/>
        <a:ext cx="8679400" cy="522083"/>
      </dsp:txXfrm>
    </dsp:sp>
    <dsp:sp modelId="{DC18C567-F7EB-424F-A88E-168FE26D3144}">
      <dsp:nvSpPr>
        <dsp:cNvPr id="0" name=""/>
        <dsp:cNvSpPr/>
      </dsp:nvSpPr>
      <dsp:spPr>
        <a:xfrm>
          <a:off x="1023213" y="783532"/>
          <a:ext cx="8120786" cy="3808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C6DEA-35A5-4DA8-805B-9F1C804CBDC0}">
      <dsp:nvSpPr>
        <dsp:cNvPr id="0" name=""/>
        <dsp:cNvSpPr/>
      </dsp:nvSpPr>
      <dsp:spPr>
        <a:xfrm>
          <a:off x="184810" y="897788"/>
          <a:ext cx="8747953" cy="58019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Wydatki  -  </a:t>
          </a:r>
          <a:r>
            <a:rPr lang="pl-PL" sz="2000" b="1" strike="noStrik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strike="noStrike" kern="1200" dirty="0">
              <a:solidFill>
                <a:schemeClr val="tx1"/>
              </a:solidFill>
            </a:rPr>
            <a:t>127.974.350</a:t>
          </a:r>
          <a:r>
            <a:rPr lang="pl-PL" sz="2800" b="1" kern="1200" dirty="0">
              <a:solidFill>
                <a:schemeClr val="tx1"/>
              </a:solidFill>
            </a:rPr>
            <a:t> zł</a:t>
          </a:r>
          <a:r>
            <a:rPr lang="pl-PL" sz="2800" b="1" strike="sngStrik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sp:txBody>
      <dsp:txXfrm>
        <a:off x="213133" y="926111"/>
        <a:ext cx="8691307" cy="523545"/>
      </dsp:txXfrm>
    </dsp:sp>
    <dsp:sp modelId="{F4BB2DA3-C8DF-4DA7-B48D-D34E7E4B98DF}">
      <dsp:nvSpPr>
        <dsp:cNvPr id="0" name=""/>
        <dsp:cNvSpPr/>
      </dsp:nvSpPr>
      <dsp:spPr>
        <a:xfrm>
          <a:off x="0" y="1241106"/>
          <a:ext cx="9144000" cy="115714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773B7-2C4C-42BB-AB6C-75DD9AA2F9A7}">
      <dsp:nvSpPr>
        <dsp:cNvPr id="0" name=""/>
        <dsp:cNvSpPr/>
      </dsp:nvSpPr>
      <dsp:spPr>
        <a:xfrm>
          <a:off x="157540" y="3423708"/>
          <a:ext cx="8733911" cy="57857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Deficyt</a:t>
          </a:r>
          <a:r>
            <a:rPr lang="pl-PL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-  </a:t>
          </a:r>
          <a:r>
            <a:rPr lang="pl-PL" sz="2000" b="1" strike="noStrik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strike="noStrike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11</a:t>
          </a:r>
          <a:r>
            <a:rPr lang="pl-PL" sz="2800" b="1" strike="noStrike" kern="1200" dirty="0">
              <a:solidFill>
                <a:schemeClr val="tx1"/>
              </a:solidFill>
              <a:latin typeface="+mn-lt"/>
            </a:rPr>
            <a:t>.649.528</a:t>
          </a:r>
          <a:r>
            <a:rPr lang="pl-PL" sz="2800" b="1" kern="1200" dirty="0">
              <a:solidFill>
                <a:schemeClr val="tx1"/>
              </a:solidFill>
              <a:latin typeface="+mn-lt"/>
            </a:rPr>
            <a:t> zł</a:t>
          </a:r>
          <a:r>
            <a:rPr lang="pl-PL" sz="2800" b="1" strike="sngStrike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</a:t>
          </a:r>
          <a:endParaRPr lang="pl-PL" sz="2800" b="1" strike="sngStrike" kern="1200" dirty="0">
            <a:solidFill>
              <a:schemeClr val="tx1"/>
            </a:solidFill>
            <a:latin typeface="+mn-lt"/>
          </a:endParaRPr>
        </a:p>
      </dsp:txBody>
      <dsp:txXfrm>
        <a:off x="185784" y="3451952"/>
        <a:ext cx="8677423" cy="522083"/>
      </dsp:txXfrm>
    </dsp:sp>
    <dsp:sp modelId="{E34B5185-AE61-4388-8F09-F1D7CFD499A3}">
      <dsp:nvSpPr>
        <dsp:cNvPr id="0" name=""/>
        <dsp:cNvSpPr/>
      </dsp:nvSpPr>
      <dsp:spPr>
        <a:xfrm>
          <a:off x="958839" y="2971222"/>
          <a:ext cx="8185160" cy="3819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D0A64-E718-48EF-B2ED-70DA5EF3C58D}">
      <dsp:nvSpPr>
        <dsp:cNvPr id="0" name=""/>
        <dsp:cNvSpPr/>
      </dsp:nvSpPr>
      <dsp:spPr>
        <a:xfrm>
          <a:off x="209886" y="1641803"/>
          <a:ext cx="8706436" cy="57857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Przychody  -  </a:t>
          </a:r>
          <a:r>
            <a:rPr lang="pl-PL" sz="2000" b="1" strike="noStrik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pl-PL" sz="2800" b="1" kern="1200" dirty="0">
              <a:solidFill>
                <a:schemeClr val="tx1"/>
              </a:solidFill>
            </a:rPr>
            <a:t>15.189.528 zł </a:t>
          </a:r>
          <a:r>
            <a:rPr lang="pl-PL" sz="2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</a:p>
      </dsp:txBody>
      <dsp:txXfrm>
        <a:off x="238130" y="1670047"/>
        <a:ext cx="8649948" cy="522083"/>
      </dsp:txXfrm>
    </dsp:sp>
    <dsp:sp modelId="{25EB851C-B0F1-4A12-8DBB-203FF4A41A52}">
      <dsp:nvSpPr>
        <dsp:cNvPr id="0" name=""/>
        <dsp:cNvSpPr/>
      </dsp:nvSpPr>
      <dsp:spPr>
        <a:xfrm>
          <a:off x="0" y="3165533"/>
          <a:ext cx="9144000" cy="14399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CEDE4-8EB3-4BD4-8102-25EDC8EB8648}">
      <dsp:nvSpPr>
        <dsp:cNvPr id="0" name=""/>
        <dsp:cNvSpPr/>
      </dsp:nvSpPr>
      <dsp:spPr>
        <a:xfrm>
          <a:off x="198304" y="2430955"/>
          <a:ext cx="8693147" cy="59267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pl-PL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Rozchody  -  </a:t>
          </a:r>
          <a:r>
            <a:rPr lang="pl-PL" sz="2800" b="1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3.540.000 zł     </a:t>
          </a:r>
          <a:endParaRPr lang="pl-PL" sz="2800" kern="1200" dirty="0">
            <a:latin typeface="+mn-lt"/>
          </a:endParaRPr>
        </a:p>
      </dsp:txBody>
      <dsp:txXfrm>
        <a:off x="227236" y="2459887"/>
        <a:ext cx="8635283" cy="534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</cdr:x>
      <cdr:y>0.80823</cdr:y>
    </cdr:from>
    <cdr:to>
      <cdr:x>0.68111</cdr:x>
      <cdr:y>0.88983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90864" y="3658007"/>
          <a:ext cx="91440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0.58624</cdr:x>
      <cdr:y>0.79797</cdr:y>
    </cdr:from>
    <cdr:to>
      <cdr:x>0.69735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4824536" y="38426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0.41124</cdr:x>
      <cdr:y>0.7912</cdr:y>
    </cdr:from>
    <cdr:to>
      <cdr:x>0.52235</cdr:x>
      <cdr:y>0.88306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3384376" y="3580934"/>
          <a:ext cx="914391" cy="415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0.22634</cdr:x>
      <cdr:y>0.79305</cdr:y>
    </cdr:from>
    <cdr:to>
      <cdr:x>0.33745</cdr:x>
      <cdr:y>0.87013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1944216" y="3804548"/>
          <a:ext cx="954395" cy="369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0.76124</cdr:x>
      <cdr:y>0.79797</cdr:y>
    </cdr:from>
    <cdr:to>
      <cdr:x>0.87235</cdr:x>
      <cdr:y>1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6264696" y="37317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0.2625</cdr:x>
      <cdr:y>0</cdr:y>
    </cdr:from>
    <cdr:to>
      <cdr:x>0.37361</cdr:x>
      <cdr:y>0.20203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2160240" y="-132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0.44624</cdr:x>
      <cdr:y>0</cdr:y>
    </cdr:from>
    <cdr:to>
      <cdr:x>0.55735</cdr:x>
      <cdr:y>0.1906</cdr:y>
    </cdr:to>
    <cdr:sp macro="" textlink="">
      <cdr:nvSpPr>
        <cdr:cNvPr id="8" name="pole tekstowe 7"/>
        <cdr:cNvSpPr txBox="1"/>
      </cdr:nvSpPr>
      <cdr:spPr>
        <a:xfrm xmlns:a="http://schemas.openxmlformats.org/drawingml/2006/main">
          <a:off x="3672408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AFD83-8EA7-4752-9C85-A17637A871D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004F9-27B6-401F-9928-EB990EEFF3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6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900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077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235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1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4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0546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618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953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205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6988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772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6346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554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9022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337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2021 (przewidywane wykonanie) 2022 r. to kwoty planowane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99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2021 (przewidywane wykonanie) 2022 r. to kwoty planowane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219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84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425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na programy z udziałem środków UE- 4,3 (Przygoda Malucha1,5, Utworzenie klubu dziecięcego i żłobka 1,4, Pomorskie Żagle Wiedzy – 0,17,Rozwój Usług Opiekuńczych 0,9, Świadczenie Usług door-to-door-0,2)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158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Oświata i wychowanie 37,1 – 1,3 majątkowe = 35,8 wydatki bieżące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C5FE-1654-41F1-A293-BC318D2835E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230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2021 - dotacje - środki COVID 0,6 ( Laboratoria Przyszłości, Poznaj Polskę), dotacje na wychowanie przedszkolne, oddziały przedszkolne w szkołach podstawowych inne formy wychowania przedszkolnego , na dzieci specjalnej troski, dotacja Pomorskie Żagle Wiedzy- 0,08   2022- dotacja Przygoda Malucha - 1,2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04F9-27B6-401F-9928-EB990EEFF3A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17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8513B4-3200-485F-83D7-BF58637F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2A9056-CDA3-4766-8F4A-6231442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BB262D-1DFA-441C-9162-273BC3BF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23CEC1-C06B-408A-B6B2-322A9B05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2DFBE3-402E-400B-A0AD-C98F07A4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18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7458A7-E163-4584-A86F-97B0FC1A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0B95262-CC70-4DBF-BB0C-236B87012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D76BAF-A302-4534-BF93-EA0BFA44E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C60822-5AE0-48F1-AB51-556A383A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F3EE6F-B998-4F4D-9687-107BC1C9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48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6F22FE3-B7E1-4F8B-9C4D-E9A8F34DD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644E79-8468-4ACD-A078-ADD8159B5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A1F80E-6D7B-4F5B-9B6B-00E3E6F5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5B3F97-06DA-4A19-932F-B24054D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459BB5-1D65-4DD1-B7C1-3F724F9A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71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53CEEE-4DD2-41BD-B186-8AA24489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70D96-4CC7-4274-9C20-D33CBDFF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95E15E-9E3D-4972-98AF-0241391E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F739F3-5B2A-4BEE-80D9-99EB924D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0A9442-94E3-4C80-8154-6DA05AEC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28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1B0E47-30B0-42F8-9FDB-29E0AE28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939D6F-555E-4114-B1E2-8472AF442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78DBA3-84BD-44F2-AE17-60E50B2F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9F9F31-1A0C-4DA3-8CDE-B6A08611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8B10F1-AAAB-40C6-BF6F-6C0FF4BB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99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DCA06-81F8-450C-A927-5F9D1330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B9FBE7-8D0E-4B55-9E74-F39DA706B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6EEA7D-0072-4BB6-B0A8-5DD95226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2AE788-E3E1-40A2-A2F2-52B8D518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6859EE5-A22D-4327-8303-D5D11F02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37FBF8-6DC0-4CA4-B5F0-7D82CD2A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39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FA6A48-527C-48BC-B282-DCA8B887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844AE1-6389-4BC3-9DA4-265BEB912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36234E-B40C-46B6-B208-211AA45C2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E577858-5BAF-40B7-86BE-7665A2697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F3FD7D-A4E1-4667-8B32-5E649A222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FFC4123-01AB-406D-9EDC-E2C7751D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9B72CEE-1385-45B9-958A-DCAF0839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3EDFFB1-EF32-4F9F-811D-4D014668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16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3E6322-E298-49EC-898D-450730B7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F602889-DE14-4974-B3F0-394BB169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29FFB1-2845-446E-84F8-B48D6E96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202263D-FFF3-44D6-8BAA-FE2D254F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16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9F099E1-CF78-4B4C-8971-A18D747E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A035CEA-C396-4F05-B2DF-145ED4D3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C57D2DE-5891-4D4F-9B5D-5474E9DC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48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C23A3D-60FD-4B7F-99C3-594F0124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DB5504-B27E-4332-8610-A7A8E7D61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93249B-37F9-4450-A261-A9D5FCBFE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BCE98C-1CC5-4E69-AC8D-C1ADECFAA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A05FAA5-73D4-4511-9E72-0325CFA5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4666A9-8FCA-4326-A27F-939D761B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2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827C3C-A626-4480-BBCB-A5A359ED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DB080DC-F056-4285-A419-29EBB49E9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AB576A-4DB2-4B52-8D89-54B42AD11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85585A-EEA9-4DEF-8D17-6965D59E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FCE014-AB5E-42CC-84AA-E358C49A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AF9FF2-4515-4F1C-BA77-E317C15C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64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355B26-449E-4CBD-B7DC-6F6A4351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348232-EB53-417B-86D3-89E1FF04B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87EDEA-B728-4C81-9C5C-64296B2E9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3D13-3BE0-42E3-AB95-B373B222B57B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A6A806-05AB-4E1B-B50A-4F238AA86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60E32C-F8E7-45CB-A85F-CD397598C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B2995-39D8-4FC6-8CFC-DFE95FA929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2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F081-0619-4544-B490-E008CA9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2524"/>
            <a:ext cx="7886700" cy="1055901"/>
          </a:xfrm>
        </p:spPr>
        <p:txBody>
          <a:bodyPr/>
          <a:lstStyle/>
          <a:p>
            <a:pPr algn="ctr"/>
            <a:r>
              <a:rPr lang="pl-PL" b="1" dirty="0"/>
              <a:t>     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0AF93A-818D-438A-A1F2-4BF0D1E8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" y="1421661"/>
            <a:ext cx="8734696" cy="49361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999FEC7-C4ED-4DD8-BE11-B149D6B0207A}"/>
              </a:ext>
            </a:extLst>
          </p:cNvPr>
          <p:cNvSpPr txBox="1"/>
          <p:nvPr/>
        </p:nvSpPr>
        <p:spPr>
          <a:xfrm>
            <a:off x="3420928" y="5791241"/>
            <a:ext cx="2494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A28D2C2-FDE7-48DA-9C97-E0139EE52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64" y="351102"/>
            <a:ext cx="5518668" cy="2097772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248BBE84-7533-4983-8A1B-DC789801F370}"/>
              </a:ext>
            </a:extLst>
          </p:cNvPr>
          <p:cNvSpPr txBox="1"/>
          <p:nvPr/>
        </p:nvSpPr>
        <p:spPr>
          <a:xfrm>
            <a:off x="1656164" y="3241224"/>
            <a:ext cx="5674534" cy="2925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l-PL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BUDŻET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GMINY CZERSK    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5400" b="1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pl-PL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ROK 2022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368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71039" y="1187302"/>
            <a:ext cx="8865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WPŁYWY Z SUBWENCJI OŚWIATOWEJ W LATACH 2017-2022 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0029"/>
              </p:ext>
            </p:extLst>
          </p:nvPr>
        </p:nvGraphicFramePr>
        <p:xfrm>
          <a:off x="1524000" y="1846200"/>
          <a:ext cx="6096000" cy="413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4C27E884-098F-4D60-8053-88152ED0FA65}"/>
              </a:ext>
            </a:extLst>
          </p:cNvPr>
          <p:cNvSpPr txBox="1"/>
          <p:nvPr/>
        </p:nvSpPr>
        <p:spPr>
          <a:xfrm>
            <a:off x="827315" y="5981308"/>
            <a:ext cx="7520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przyrost      -0,2        0,3         0,3         -0,6        0,8          -0,5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EC5C973-E25E-43F0-987D-7FC4EE295592}"/>
              </a:ext>
            </a:extLst>
          </p:cNvPr>
          <p:cNvSpPr txBox="1"/>
          <p:nvPr/>
        </p:nvSpPr>
        <p:spPr>
          <a:xfrm>
            <a:off x="7889967" y="1724297"/>
            <a:ext cx="1040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mln zł</a:t>
            </a:r>
          </a:p>
        </p:txBody>
      </p:sp>
      <p:sp>
        <p:nvSpPr>
          <p:cNvPr id="13" name="Tytuł 12">
            <a:extLst>
              <a:ext uri="{FF2B5EF4-FFF2-40B4-BE49-F238E27FC236}">
                <a16:creationId xmlns:a16="http://schemas.microsoft.com/office/drawing/2014/main" id="{9F70FE43-226D-4AB3-8A0B-B80C755EEB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7338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330DEDC-EC9A-4FE6-9349-C10707872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6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631" y="287291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3" y="830526"/>
            <a:ext cx="680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WYDATKI WEDŁUG GRUP</a:t>
            </a:r>
          </a:p>
          <a:p>
            <a:pPr algn="ctr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w mln zł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88955C2-EA99-42E3-A3BA-739A44F494A1}"/>
              </a:ext>
            </a:extLst>
          </p:cNvPr>
          <p:cNvSpPr/>
          <p:nvPr/>
        </p:nvSpPr>
        <p:spPr>
          <a:xfrm>
            <a:off x="2079345" y="2048779"/>
            <a:ext cx="1420905" cy="18783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bieżące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99,1</a:t>
            </a:r>
          </a:p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77,4 %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4C681CA-2FDF-4D97-98C4-0214388EFA76}"/>
              </a:ext>
            </a:extLst>
          </p:cNvPr>
          <p:cNvSpPr/>
          <p:nvPr/>
        </p:nvSpPr>
        <p:spPr>
          <a:xfrm>
            <a:off x="2047850" y="4580139"/>
            <a:ext cx="1452401" cy="1915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majątkowe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28,9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22,6 %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C21FCA57-3BB9-459C-A8E9-2E1EC91F5FE9}"/>
              </a:ext>
            </a:extLst>
          </p:cNvPr>
          <p:cNvSpPr/>
          <p:nvPr/>
        </p:nvSpPr>
        <p:spPr>
          <a:xfrm>
            <a:off x="80158" y="3039710"/>
            <a:ext cx="1794017" cy="17608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  <a:p>
            <a:pPr algn="ctr"/>
            <a:endParaRPr lang="pl-P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128,0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8CAFB276-7426-4240-B3B3-301F62CBCCF8}"/>
              </a:ext>
            </a:extLst>
          </p:cNvPr>
          <p:cNvSpPr/>
          <p:nvPr/>
        </p:nvSpPr>
        <p:spPr>
          <a:xfrm>
            <a:off x="4002928" y="1781122"/>
            <a:ext cx="504809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Wynagrodzenia z pochodnymi – 37,8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A2BB09B9-F446-4247-A1A7-C8D3496FEE3E}"/>
              </a:ext>
            </a:extLst>
          </p:cNvPr>
          <p:cNvSpPr/>
          <p:nvPr/>
        </p:nvSpPr>
        <p:spPr>
          <a:xfrm>
            <a:off x="3990109" y="2846050"/>
            <a:ext cx="507373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statutowe – 24,4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72B45E40-9884-4099-AE52-48FCD10C0D6D}"/>
              </a:ext>
            </a:extLst>
          </p:cNvPr>
          <p:cNvSpPr/>
          <p:nvPr/>
        </p:nvSpPr>
        <p:spPr>
          <a:xfrm>
            <a:off x="3990109" y="2312719"/>
            <a:ext cx="5048093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 na rzecz osób fizycznych – 26,3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F80D2CE3-6D42-4715-BEA5-939DD57AFA1E}"/>
              </a:ext>
            </a:extLst>
          </p:cNvPr>
          <p:cNvSpPr/>
          <p:nvPr/>
        </p:nvSpPr>
        <p:spPr>
          <a:xfrm>
            <a:off x="3977288" y="3347050"/>
            <a:ext cx="507373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Dotacje z budżetu gminy – 5,3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D57742FD-ADB5-4D33-B7B6-D5AA585EE32A}"/>
              </a:ext>
            </a:extLst>
          </p:cNvPr>
          <p:cNvSpPr/>
          <p:nvPr/>
        </p:nvSpPr>
        <p:spPr>
          <a:xfrm>
            <a:off x="4002928" y="3825184"/>
            <a:ext cx="5073733" cy="492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na programy z udziałem środków UE- 4,3</a:t>
            </a:r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AD7D7EAE-79E9-4BBB-8F17-BC5D9A6257FD}"/>
              </a:ext>
            </a:extLst>
          </p:cNvPr>
          <p:cNvCxnSpPr/>
          <p:nvPr/>
        </p:nvCxnSpPr>
        <p:spPr>
          <a:xfrm flipV="1">
            <a:off x="3500252" y="2204699"/>
            <a:ext cx="391886" cy="33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4410CCC8-B07B-4B09-A953-63D2E3A6953B}"/>
              </a:ext>
            </a:extLst>
          </p:cNvPr>
          <p:cNvCxnSpPr/>
          <p:nvPr/>
        </p:nvCxnSpPr>
        <p:spPr>
          <a:xfrm flipV="1">
            <a:off x="3500252" y="2541319"/>
            <a:ext cx="489857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56A0DD82-10F5-4BFE-A665-FA0051D880BC}"/>
              </a:ext>
            </a:extLst>
          </p:cNvPr>
          <p:cNvCxnSpPr/>
          <p:nvPr/>
        </p:nvCxnSpPr>
        <p:spPr>
          <a:xfrm>
            <a:off x="3544785" y="3085759"/>
            <a:ext cx="445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9D4F2F4-54F8-451C-80EF-17661B7C0CC2}"/>
              </a:ext>
            </a:extLst>
          </p:cNvPr>
          <p:cNvCxnSpPr/>
          <p:nvPr/>
        </p:nvCxnSpPr>
        <p:spPr>
          <a:xfrm>
            <a:off x="3500252" y="3429000"/>
            <a:ext cx="489857" cy="157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141AD6F8-93AA-4FA2-9638-2DC4CC64E84D}"/>
              </a:ext>
            </a:extLst>
          </p:cNvPr>
          <p:cNvCxnSpPr/>
          <p:nvPr/>
        </p:nvCxnSpPr>
        <p:spPr>
          <a:xfrm>
            <a:off x="3500252" y="3772242"/>
            <a:ext cx="489857" cy="49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ostokąt 35">
            <a:extLst>
              <a:ext uri="{FF2B5EF4-FFF2-40B4-BE49-F238E27FC236}">
                <a16:creationId xmlns:a16="http://schemas.microsoft.com/office/drawing/2014/main" id="{5B81D9E9-7422-4370-8A31-AD1E3EEFBB14}"/>
              </a:ext>
            </a:extLst>
          </p:cNvPr>
          <p:cNvSpPr/>
          <p:nvPr/>
        </p:nvSpPr>
        <p:spPr>
          <a:xfrm>
            <a:off x="3990109" y="4965556"/>
            <a:ext cx="507373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Własne zadania inwestycyjne – 28,6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59565A4B-774A-40F3-B1C5-FC94A0EDD950}"/>
              </a:ext>
            </a:extLst>
          </p:cNvPr>
          <p:cNvSpPr/>
          <p:nvPr/>
        </p:nvSpPr>
        <p:spPr>
          <a:xfrm>
            <a:off x="3977288" y="5770102"/>
            <a:ext cx="507373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Dotacje na inwestycje – 0,3</a:t>
            </a:r>
          </a:p>
        </p:txBody>
      </p: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F9CA514A-B4A4-466A-B3EC-F69E37C7C1B3}"/>
              </a:ext>
            </a:extLst>
          </p:cNvPr>
          <p:cNvCxnSpPr/>
          <p:nvPr/>
        </p:nvCxnSpPr>
        <p:spPr>
          <a:xfrm flipV="1">
            <a:off x="3371429" y="5248894"/>
            <a:ext cx="520709" cy="116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>
            <a:extLst>
              <a:ext uri="{FF2B5EF4-FFF2-40B4-BE49-F238E27FC236}">
                <a16:creationId xmlns:a16="http://schemas.microsoft.com/office/drawing/2014/main" id="{03DCCAA5-B420-4469-B250-DF4763F3BD0E}"/>
              </a:ext>
            </a:extLst>
          </p:cNvPr>
          <p:cNvCxnSpPr/>
          <p:nvPr/>
        </p:nvCxnSpPr>
        <p:spPr>
          <a:xfrm>
            <a:off x="3371429" y="5737451"/>
            <a:ext cx="520709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>
            <a:extLst>
              <a:ext uri="{FF2B5EF4-FFF2-40B4-BE49-F238E27FC236}">
                <a16:creationId xmlns:a16="http://schemas.microsoft.com/office/drawing/2014/main" id="{59F988E8-E1CD-40E1-A0AA-6AC9B1250D44}"/>
              </a:ext>
            </a:extLst>
          </p:cNvPr>
          <p:cNvCxnSpPr/>
          <p:nvPr/>
        </p:nvCxnSpPr>
        <p:spPr>
          <a:xfrm>
            <a:off x="1482289" y="4682713"/>
            <a:ext cx="391886" cy="315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id="{10B07D0C-9749-4AB6-A2A1-71F512A0EA6E}"/>
              </a:ext>
            </a:extLst>
          </p:cNvPr>
          <p:cNvCxnSpPr/>
          <p:nvPr/>
        </p:nvCxnSpPr>
        <p:spPr>
          <a:xfrm flipV="1">
            <a:off x="1651512" y="3039710"/>
            <a:ext cx="338447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5AEB8F82-8019-4639-BCC0-0EF5691D5F2F}"/>
              </a:ext>
            </a:extLst>
          </p:cNvPr>
          <p:cNvSpPr txBox="1"/>
          <p:nvPr/>
        </p:nvSpPr>
        <p:spPr>
          <a:xfrm>
            <a:off x="348343" y="259288"/>
            <a:ext cx="8543107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id="{0A83B628-5072-4BF2-88ED-08BC06A736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sp>
        <p:nvSpPr>
          <p:cNvPr id="26" name="Prostokąt 25">
            <a:extLst>
              <a:ext uri="{FF2B5EF4-FFF2-40B4-BE49-F238E27FC236}">
                <a16:creationId xmlns:a16="http://schemas.microsoft.com/office/drawing/2014/main" id="{E76DF941-B60B-4B23-91D6-9BC526A966A4}"/>
              </a:ext>
            </a:extLst>
          </p:cNvPr>
          <p:cNvSpPr/>
          <p:nvPr/>
        </p:nvSpPr>
        <p:spPr>
          <a:xfrm>
            <a:off x="3990109" y="4400487"/>
            <a:ext cx="507373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Odsetki, poręczenia i inne – 1,0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25DAD233-EF21-44B6-B47B-B87DB0EF8F3D}"/>
              </a:ext>
            </a:extLst>
          </p:cNvPr>
          <p:cNvCxnSpPr/>
          <p:nvPr/>
        </p:nvCxnSpPr>
        <p:spPr>
          <a:xfrm>
            <a:off x="3371429" y="3927081"/>
            <a:ext cx="520709" cy="65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260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2517661" y="920075"/>
            <a:ext cx="410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STRUKTURA WYDATKÓW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5548511-4BD9-4BB6-9F05-6D9DF974EF93}"/>
              </a:ext>
            </a:extLst>
          </p:cNvPr>
          <p:cNvSpPr txBox="1"/>
          <p:nvPr/>
        </p:nvSpPr>
        <p:spPr>
          <a:xfrm>
            <a:off x="6163491" y="1381740"/>
            <a:ext cx="2305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mln zł i w procentach</a:t>
            </a:r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D9054318-DAFB-48A0-9888-86A4D6CBE0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7338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6887D34-89DA-4EFC-8FE1-D7A60367F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BCBDF75E-5A66-44A3-A5D9-3D338334E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0720287"/>
              </p:ext>
            </p:extLst>
          </p:nvPr>
        </p:nvGraphicFramePr>
        <p:xfrm>
          <a:off x="0" y="1627961"/>
          <a:ext cx="9144000" cy="523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5881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0150" y="917319"/>
            <a:ext cx="7886700" cy="150279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b="1" u="sng" dirty="0">
                <a:latin typeface="Arial" pitchFamily="34" charset="0"/>
                <a:cs typeface="Arial" pitchFamily="34" charset="0"/>
              </a:rPr>
              <a:t>WYDATKI BIEŻĄCE NA OŚWIATĘ I EDUKACYJNĄ OPIEKĘ </a:t>
            </a:r>
            <a:br>
              <a:rPr lang="pl-PL" sz="2200" b="1" u="sng" dirty="0">
                <a:latin typeface="Arial" pitchFamily="34" charset="0"/>
                <a:cs typeface="Arial" pitchFamily="34" charset="0"/>
              </a:rPr>
            </a:br>
            <a:br>
              <a:rPr lang="pl-PL" sz="2200" b="1" u="sng" dirty="0">
                <a:latin typeface="Arial" pitchFamily="34" charset="0"/>
                <a:cs typeface="Arial" pitchFamily="34" charset="0"/>
              </a:rPr>
            </a:br>
            <a:r>
              <a:rPr lang="pl-PL" sz="2200" b="1" u="sng" dirty="0">
                <a:latin typeface="Arial" pitchFamily="34" charset="0"/>
                <a:cs typeface="Arial" pitchFamily="34" charset="0"/>
              </a:rPr>
              <a:t>W LATACH 2018-2022 WG ŹRÓDEŁ FINANSOWANIA</a:t>
            </a:r>
            <a:br>
              <a:rPr lang="pl-PL" sz="2200" b="1" u="sng" dirty="0">
                <a:latin typeface="Arial" pitchFamily="34" charset="0"/>
                <a:cs typeface="Arial" pitchFamily="34" charset="0"/>
              </a:rPr>
            </a:br>
            <a:br>
              <a:rPr lang="pl-PL" sz="2200" b="1" u="sng" dirty="0">
                <a:latin typeface="Arial" pitchFamily="34" charset="0"/>
                <a:cs typeface="Arial" pitchFamily="34" charset="0"/>
              </a:rPr>
            </a:br>
            <a:br>
              <a:rPr lang="pl-PL" sz="2000" b="1" u="sng" dirty="0">
                <a:latin typeface="Arial" pitchFamily="34" charset="0"/>
                <a:cs typeface="Arial" pitchFamily="34" charset="0"/>
              </a:rPr>
            </a:br>
            <a:endParaRPr lang="pl-PL" sz="20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742727"/>
              </p:ext>
            </p:extLst>
          </p:nvPr>
        </p:nvGraphicFramePr>
        <p:xfrm>
          <a:off x="536293" y="1652914"/>
          <a:ext cx="7069853" cy="4617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925707" y="135737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200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1894022-1D21-4FEB-9336-EBEC2B1E0839}"/>
              </a:ext>
            </a:extLst>
          </p:cNvPr>
          <p:cNvSpPr txBox="1"/>
          <p:nvPr/>
        </p:nvSpPr>
        <p:spPr>
          <a:xfrm>
            <a:off x="0" y="628870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Wydatki bieżące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8298F60-121C-4665-829C-348D0D1F3A4E}"/>
              </a:ext>
            </a:extLst>
          </p:cNvPr>
          <p:cNvSpPr txBox="1"/>
          <p:nvPr/>
        </p:nvSpPr>
        <p:spPr>
          <a:xfrm>
            <a:off x="7715794" y="1951963"/>
            <a:ext cx="966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mln zł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DFAC5C2-3E24-455D-9CA4-C08E0A16169F}"/>
              </a:ext>
            </a:extLst>
          </p:cNvPr>
          <p:cNvSpPr txBox="1"/>
          <p:nvPr/>
        </p:nvSpPr>
        <p:spPr>
          <a:xfrm>
            <a:off x="348343" y="259288"/>
            <a:ext cx="8543107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0C66FA33-465C-46D6-A2B7-D38F868235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3" y="830526"/>
            <a:ext cx="6804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WYDATKI MAJĄTKOWE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pl-PL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w mln zł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88955C2-EA99-42E3-A3BA-739A44F494A1}"/>
              </a:ext>
            </a:extLst>
          </p:cNvPr>
          <p:cNvSpPr/>
          <p:nvPr/>
        </p:nvSpPr>
        <p:spPr>
          <a:xfrm>
            <a:off x="2169189" y="2405409"/>
            <a:ext cx="1446847" cy="1653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na własne zadania</a:t>
            </a:r>
          </a:p>
          <a:p>
            <a:pPr algn="ctr"/>
            <a:r>
              <a:rPr lang="pl-P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inwestycyjne </a:t>
            </a:r>
          </a:p>
          <a:p>
            <a:pPr algn="ctr"/>
            <a:endParaRPr lang="pl-PL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28,6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4C681CA-2FDF-4D97-98C4-0214388EFA76}"/>
              </a:ext>
            </a:extLst>
          </p:cNvPr>
          <p:cNvSpPr/>
          <p:nvPr/>
        </p:nvSpPr>
        <p:spPr>
          <a:xfrm>
            <a:off x="2133667" y="5262330"/>
            <a:ext cx="1375385" cy="13910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Dotacje na inwestycje</a:t>
            </a:r>
          </a:p>
          <a:p>
            <a:pPr algn="ctr"/>
            <a:endParaRPr lang="pl-PL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</a:t>
            </a: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C21FCA57-3BB9-459C-A8E9-2E1EC91F5FE9}"/>
              </a:ext>
            </a:extLst>
          </p:cNvPr>
          <p:cNvSpPr/>
          <p:nvPr/>
        </p:nvSpPr>
        <p:spPr>
          <a:xfrm>
            <a:off x="27551" y="2704232"/>
            <a:ext cx="2079344" cy="2136019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  <a:b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MAJĄTKOWE</a:t>
            </a:r>
          </a:p>
          <a:p>
            <a:pPr algn="ctr"/>
            <a:r>
              <a:rPr lang="pl-PL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28,9</a:t>
            </a:r>
            <a:endParaRPr lang="pl-P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8CAFB276-7426-4240-B3B3-301F62CBCCF8}"/>
              </a:ext>
            </a:extLst>
          </p:cNvPr>
          <p:cNvSpPr/>
          <p:nvPr/>
        </p:nvSpPr>
        <p:spPr>
          <a:xfrm>
            <a:off x="4070902" y="1340234"/>
            <a:ext cx="4597005" cy="6823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dróg – 6,5</a:t>
            </a: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punktów świetlnych – 0,8</a:t>
            </a:r>
          </a:p>
          <a:p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A2BB09B9-F446-4247-A1A7-C8D3496FEE3E}"/>
              </a:ext>
            </a:extLst>
          </p:cNvPr>
          <p:cNvSpPr/>
          <p:nvPr/>
        </p:nvSpPr>
        <p:spPr>
          <a:xfrm>
            <a:off x="4053233" y="2702412"/>
            <a:ext cx="463356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Turystyka – 0,9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72B45E40-9884-4099-AE52-48FCD10C0D6D}"/>
              </a:ext>
            </a:extLst>
          </p:cNvPr>
          <p:cNvSpPr/>
          <p:nvPr/>
        </p:nvSpPr>
        <p:spPr>
          <a:xfrm>
            <a:off x="4053233" y="2058188"/>
            <a:ext cx="4629788" cy="609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Rewitalizacja – 0,6</a:t>
            </a: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Wykupy nieruchomości – 0,4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F80D2CE3-6D42-4715-BEA5-939DD57AFA1E}"/>
              </a:ext>
            </a:extLst>
          </p:cNvPr>
          <p:cNvSpPr/>
          <p:nvPr/>
        </p:nvSpPr>
        <p:spPr>
          <a:xfrm>
            <a:off x="4062067" y="3143404"/>
            <a:ext cx="4625295" cy="477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Modernizacja boiska piłkarskiego oraz boisk Orlik – 2,4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D57742FD-ADB5-4D33-B7B6-D5AA585EE32A}"/>
              </a:ext>
            </a:extLst>
          </p:cNvPr>
          <p:cNvSpPr/>
          <p:nvPr/>
        </p:nvSpPr>
        <p:spPr>
          <a:xfrm>
            <a:off x="4053232" y="3664303"/>
            <a:ext cx="463356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sieci wod-kan. – 4,6</a:t>
            </a:r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AD7D7EAE-79E9-4BBB-8F17-BC5D9A6257FD}"/>
              </a:ext>
            </a:extLst>
          </p:cNvPr>
          <p:cNvCxnSpPr/>
          <p:nvPr/>
        </p:nvCxnSpPr>
        <p:spPr>
          <a:xfrm flipV="1">
            <a:off x="3616036" y="2068789"/>
            <a:ext cx="391886" cy="33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4410CCC8-B07B-4B09-A953-63D2E3A6953B}"/>
              </a:ext>
            </a:extLst>
          </p:cNvPr>
          <p:cNvCxnSpPr/>
          <p:nvPr/>
        </p:nvCxnSpPr>
        <p:spPr>
          <a:xfrm flipV="1">
            <a:off x="3589317" y="2498182"/>
            <a:ext cx="489857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56A0DD82-10F5-4BFE-A665-FA0051D880BC}"/>
              </a:ext>
            </a:extLst>
          </p:cNvPr>
          <p:cNvCxnSpPr/>
          <p:nvPr/>
        </p:nvCxnSpPr>
        <p:spPr>
          <a:xfrm>
            <a:off x="3589317" y="3085759"/>
            <a:ext cx="445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B9D4F2F4-54F8-451C-80EF-17661B7C0CC2}"/>
              </a:ext>
            </a:extLst>
          </p:cNvPr>
          <p:cNvCxnSpPr/>
          <p:nvPr/>
        </p:nvCxnSpPr>
        <p:spPr>
          <a:xfrm>
            <a:off x="3563376" y="3444737"/>
            <a:ext cx="489857" cy="157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141AD6F8-93AA-4FA2-9638-2DC4CC64E84D}"/>
              </a:ext>
            </a:extLst>
          </p:cNvPr>
          <p:cNvCxnSpPr>
            <a:cxnSpLocks/>
          </p:cNvCxnSpPr>
          <p:nvPr/>
        </p:nvCxnSpPr>
        <p:spPr>
          <a:xfrm>
            <a:off x="3563376" y="3824895"/>
            <a:ext cx="444546" cy="511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ostokąt 35">
            <a:extLst>
              <a:ext uri="{FF2B5EF4-FFF2-40B4-BE49-F238E27FC236}">
                <a16:creationId xmlns:a16="http://schemas.microsoft.com/office/drawing/2014/main" id="{5B81D9E9-7422-4370-8A31-AD1E3EEFBB14}"/>
              </a:ext>
            </a:extLst>
          </p:cNvPr>
          <p:cNvSpPr/>
          <p:nvPr/>
        </p:nvSpPr>
        <p:spPr>
          <a:xfrm>
            <a:off x="4079174" y="5758980"/>
            <a:ext cx="460762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Programy, pomoc finansowa – 0,3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59565A4B-774A-40F3-B1C5-FC94A0EDD950}"/>
              </a:ext>
            </a:extLst>
          </p:cNvPr>
          <p:cNvSpPr/>
          <p:nvPr/>
        </p:nvSpPr>
        <p:spPr>
          <a:xfrm>
            <a:off x="4079174" y="6305991"/>
            <a:ext cx="4607626" cy="523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Dotacja na zabytki – 0,04</a:t>
            </a:r>
          </a:p>
        </p:txBody>
      </p: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F9CA514A-B4A4-466A-B3EC-F69E37C7C1B3}"/>
              </a:ext>
            </a:extLst>
          </p:cNvPr>
          <p:cNvCxnSpPr/>
          <p:nvPr/>
        </p:nvCxnSpPr>
        <p:spPr>
          <a:xfrm flipV="1">
            <a:off x="3470732" y="5878701"/>
            <a:ext cx="520709" cy="116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>
            <a:extLst>
              <a:ext uri="{FF2B5EF4-FFF2-40B4-BE49-F238E27FC236}">
                <a16:creationId xmlns:a16="http://schemas.microsoft.com/office/drawing/2014/main" id="{03DCCAA5-B420-4469-B250-DF4763F3BD0E}"/>
              </a:ext>
            </a:extLst>
          </p:cNvPr>
          <p:cNvCxnSpPr/>
          <p:nvPr/>
        </p:nvCxnSpPr>
        <p:spPr>
          <a:xfrm>
            <a:off x="3501048" y="6360980"/>
            <a:ext cx="520709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>
            <a:extLst>
              <a:ext uri="{FF2B5EF4-FFF2-40B4-BE49-F238E27FC236}">
                <a16:creationId xmlns:a16="http://schemas.microsoft.com/office/drawing/2014/main" id="{59F988E8-E1CD-40E1-A0AA-6AC9B1250D44}"/>
              </a:ext>
            </a:extLst>
          </p:cNvPr>
          <p:cNvCxnSpPr/>
          <p:nvPr/>
        </p:nvCxnSpPr>
        <p:spPr>
          <a:xfrm>
            <a:off x="1425956" y="4941487"/>
            <a:ext cx="391886" cy="315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id="{10B07D0C-9749-4AB6-A2A1-71F512A0EA6E}"/>
              </a:ext>
            </a:extLst>
          </p:cNvPr>
          <p:cNvCxnSpPr/>
          <p:nvPr/>
        </p:nvCxnSpPr>
        <p:spPr>
          <a:xfrm flipV="1">
            <a:off x="1670426" y="2704232"/>
            <a:ext cx="338447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>
            <a:extLst>
              <a:ext uri="{FF2B5EF4-FFF2-40B4-BE49-F238E27FC236}">
                <a16:creationId xmlns:a16="http://schemas.microsoft.com/office/drawing/2014/main" id="{936CF423-6F03-4BCF-BB2F-982876AA4974}"/>
              </a:ext>
            </a:extLst>
          </p:cNvPr>
          <p:cNvSpPr/>
          <p:nvPr/>
        </p:nvSpPr>
        <p:spPr>
          <a:xfrm>
            <a:off x="4070902" y="4539991"/>
            <a:ext cx="4607626" cy="515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Gospodarka mieszkaniowa – 6,2</a:t>
            </a: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przedszkola w Łęgu – 1,2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521E43A8-164A-43CA-8E6D-478DC8790CA1}"/>
              </a:ext>
            </a:extLst>
          </p:cNvPr>
          <p:cNvSpPr/>
          <p:nvPr/>
        </p:nvSpPr>
        <p:spPr>
          <a:xfrm>
            <a:off x="4070902" y="5096768"/>
            <a:ext cx="4607626" cy="5549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Pozostałe – 1,0</a:t>
            </a: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Rezerwa na inwestycje – 1,0</a:t>
            </a:r>
          </a:p>
          <a:p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36382ED4-9D3B-47EF-8FBF-473737D450A8}"/>
              </a:ext>
            </a:extLst>
          </p:cNvPr>
          <p:cNvCxnSpPr/>
          <p:nvPr/>
        </p:nvCxnSpPr>
        <p:spPr>
          <a:xfrm>
            <a:off x="3396343" y="4065009"/>
            <a:ext cx="595098" cy="63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BF68AE26-BCFB-4DAB-B15B-E496C2506109}"/>
              </a:ext>
            </a:extLst>
          </p:cNvPr>
          <p:cNvCxnSpPr/>
          <p:nvPr/>
        </p:nvCxnSpPr>
        <p:spPr>
          <a:xfrm>
            <a:off x="3153747" y="4065009"/>
            <a:ext cx="854175" cy="1191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ytuł 29">
            <a:extLst>
              <a:ext uri="{FF2B5EF4-FFF2-40B4-BE49-F238E27FC236}">
                <a16:creationId xmlns:a16="http://schemas.microsoft.com/office/drawing/2014/main" id="{F7FB5736-DD4A-4FDE-B8C4-9369C1182E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CFDBC483-628E-407E-BF48-EA90593FB697}"/>
              </a:ext>
            </a:extLst>
          </p:cNvPr>
          <p:cNvSpPr/>
          <p:nvPr/>
        </p:nvSpPr>
        <p:spPr>
          <a:xfrm>
            <a:off x="4070902" y="4126631"/>
            <a:ext cx="4615898" cy="370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żłobka w Czersku – 3,0</a:t>
            </a:r>
          </a:p>
        </p:txBody>
      </p:sp>
      <p:pic>
        <p:nvPicPr>
          <p:cNvPr id="32" name="Obraz 31">
            <a:extLst>
              <a:ext uri="{FF2B5EF4-FFF2-40B4-BE49-F238E27FC236}">
                <a16:creationId xmlns:a16="http://schemas.microsoft.com/office/drawing/2014/main" id="{08E5E345-9328-41B2-8F3F-074537754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29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3" y="830526"/>
            <a:ext cx="680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ŹRÓDŁA FINANSOWANIA INWESTYCJI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9D3FCBB-8914-4BDD-9B88-F1A994C97FBE}"/>
              </a:ext>
            </a:extLst>
          </p:cNvPr>
          <p:cNvSpPr/>
          <p:nvPr/>
        </p:nvSpPr>
        <p:spPr>
          <a:xfrm>
            <a:off x="3343908" y="2376425"/>
            <a:ext cx="4272506" cy="11626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Rządowy Fundusz Rozwoju Dróg – 0,5 mln zł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 Dopłat – 5,0 mln zł 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Sportowa Polska – 1,2 mln zł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Rządowy Maluch +  –  2,6 mln zł</a:t>
            </a:r>
          </a:p>
          <a:p>
            <a:pPr algn="ctr"/>
            <a:endParaRPr lang="pl-P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6409CA2-CC3E-47F5-845D-4840ECD648A8}"/>
              </a:ext>
            </a:extLst>
          </p:cNvPr>
          <p:cNvSpPr/>
          <p:nvPr/>
        </p:nvSpPr>
        <p:spPr>
          <a:xfrm>
            <a:off x="3343908" y="1395593"/>
            <a:ext cx="4272506" cy="9491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Różnica dochodów bieżących </a:t>
            </a:r>
          </a:p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wydatków bieżących</a:t>
            </a:r>
          </a:p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1,9 mln zł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839CD54-D8D7-4B35-82BB-EAEB711B58CF}"/>
              </a:ext>
            </a:extLst>
          </p:cNvPr>
          <p:cNvSpPr/>
          <p:nvPr/>
        </p:nvSpPr>
        <p:spPr>
          <a:xfrm>
            <a:off x="3343908" y="3613027"/>
            <a:ext cx="4272506" cy="7424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 Dotacje z UE – 4,4  mln zł 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CD8B53A-5EB6-4BF4-BF10-0607EDBEE5BA}"/>
              </a:ext>
            </a:extLst>
          </p:cNvPr>
          <p:cNvSpPr/>
          <p:nvPr/>
        </p:nvSpPr>
        <p:spPr>
          <a:xfrm>
            <a:off x="3343908" y="4458079"/>
            <a:ext cx="4272506" cy="6545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 Wolne środki – 6,6 mln zł</a:t>
            </a:r>
          </a:p>
          <a:p>
            <a:pPr algn="ctr"/>
            <a:r>
              <a:rPr lang="pl-PL" i="1" dirty="0">
                <a:solidFill>
                  <a:schemeClr val="tx1"/>
                </a:solidFill>
              </a:rPr>
              <a:t>w tym RFIL – 3,6 mln zł </a:t>
            </a:r>
            <a:endParaRPr lang="pl-PL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158A477-BC3C-457B-B0F6-F2E36A2E0A74}"/>
              </a:ext>
            </a:extLst>
          </p:cNvPr>
          <p:cNvSpPr/>
          <p:nvPr/>
        </p:nvSpPr>
        <p:spPr>
          <a:xfrm>
            <a:off x="3343908" y="5185483"/>
            <a:ext cx="4272506" cy="7223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Sprzedaż mienia – 1,6  mln zł 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EBA4ACD-B2BD-46AF-BA8E-ABA12D893E8C}"/>
              </a:ext>
            </a:extLst>
          </p:cNvPr>
          <p:cNvSpPr/>
          <p:nvPr/>
        </p:nvSpPr>
        <p:spPr>
          <a:xfrm>
            <a:off x="3343908" y="5981819"/>
            <a:ext cx="4272506" cy="6459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Kredyt – 5,0 mln zł 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wal 2">
            <a:extLst>
              <a:ext uri="{FF2B5EF4-FFF2-40B4-BE49-F238E27FC236}">
                <a16:creationId xmlns:a16="http://schemas.microsoft.com/office/drawing/2014/main" id="{72544E05-3514-4008-940E-B3C5961C779E}"/>
              </a:ext>
            </a:extLst>
          </p:cNvPr>
          <p:cNvSpPr/>
          <p:nvPr/>
        </p:nvSpPr>
        <p:spPr>
          <a:xfrm>
            <a:off x="345233" y="2802577"/>
            <a:ext cx="2068427" cy="2034236"/>
          </a:xfrm>
          <a:prstGeom prst="ellipse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Razem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28,9 mln zł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6E39A695-2C42-49FA-8C02-2DC7B1D8CAEE}"/>
              </a:ext>
            </a:extLst>
          </p:cNvPr>
          <p:cNvCxnSpPr/>
          <p:nvPr/>
        </p:nvCxnSpPr>
        <p:spPr>
          <a:xfrm flipV="1">
            <a:off x="1959429" y="1925185"/>
            <a:ext cx="1104406" cy="705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84CBE92E-6EF2-48DC-96F9-5CDBB14DBC29}"/>
              </a:ext>
            </a:extLst>
          </p:cNvPr>
          <p:cNvCxnSpPr/>
          <p:nvPr/>
        </p:nvCxnSpPr>
        <p:spPr>
          <a:xfrm flipV="1">
            <a:off x="2413660" y="3061203"/>
            <a:ext cx="810491" cy="15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B637ED10-4D5A-4DB9-8674-CDEFCBA499D5}"/>
              </a:ext>
            </a:extLst>
          </p:cNvPr>
          <p:cNvCxnSpPr/>
          <p:nvPr/>
        </p:nvCxnSpPr>
        <p:spPr>
          <a:xfrm>
            <a:off x="2491351" y="3818243"/>
            <a:ext cx="73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75C5743-0BD3-4F92-B16A-F67F265857D2}"/>
              </a:ext>
            </a:extLst>
          </p:cNvPr>
          <p:cNvCxnSpPr/>
          <p:nvPr/>
        </p:nvCxnSpPr>
        <p:spPr>
          <a:xfrm>
            <a:off x="2532664" y="4309302"/>
            <a:ext cx="650174" cy="190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12D72FE6-AACA-4DF0-9DA3-815F37C1BFE5}"/>
              </a:ext>
            </a:extLst>
          </p:cNvPr>
          <p:cNvCxnSpPr/>
          <p:nvPr/>
        </p:nvCxnSpPr>
        <p:spPr>
          <a:xfrm>
            <a:off x="2364673" y="4785372"/>
            <a:ext cx="721427" cy="427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F06086E2-239F-46DA-ACD6-35A3958A1D2D}"/>
              </a:ext>
            </a:extLst>
          </p:cNvPr>
          <p:cNvCxnSpPr>
            <a:cxnSpLocks/>
          </p:cNvCxnSpPr>
          <p:nvPr/>
        </p:nvCxnSpPr>
        <p:spPr>
          <a:xfrm>
            <a:off x="2039587" y="4963887"/>
            <a:ext cx="1024247" cy="117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9">
            <a:extLst>
              <a:ext uri="{FF2B5EF4-FFF2-40B4-BE49-F238E27FC236}">
                <a16:creationId xmlns:a16="http://schemas.microsoft.com/office/drawing/2014/main" id="{333F45C0-714C-4082-9ACA-908294DA68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22" name="Obraz 21">
            <a:extLst>
              <a:ext uri="{FF2B5EF4-FFF2-40B4-BE49-F238E27FC236}">
                <a16:creationId xmlns:a16="http://schemas.microsoft.com/office/drawing/2014/main" id="{9F3C9D9D-BA4C-42C0-B675-0CB9CAF83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27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268533" y="830526"/>
            <a:ext cx="680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PRZYCHODY, ROZCHODY I ZADŁUŻENIE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9D3FCBB-8914-4BDD-9B88-F1A994C97FBE}"/>
              </a:ext>
            </a:extLst>
          </p:cNvPr>
          <p:cNvSpPr/>
          <p:nvPr/>
        </p:nvSpPr>
        <p:spPr>
          <a:xfrm>
            <a:off x="1032030" y="2141063"/>
            <a:ext cx="2195926" cy="936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PRZYCHODY  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15.189.528 zł 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endParaRPr lang="pl-PL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839CD54-D8D7-4B35-82BB-EAEB711B58CF}"/>
              </a:ext>
            </a:extLst>
          </p:cNvPr>
          <p:cNvSpPr/>
          <p:nvPr/>
        </p:nvSpPr>
        <p:spPr>
          <a:xfrm>
            <a:off x="4929263" y="1973434"/>
            <a:ext cx="3685068" cy="659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Kredyt bankowy – 8.540.000 zł </a:t>
            </a: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CD8B53A-5EB6-4BF4-BF10-0607EDBEE5BA}"/>
              </a:ext>
            </a:extLst>
          </p:cNvPr>
          <p:cNvSpPr/>
          <p:nvPr/>
        </p:nvSpPr>
        <p:spPr>
          <a:xfrm>
            <a:off x="4929263" y="3077116"/>
            <a:ext cx="3685068" cy="7037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Wolne środki – 6</a:t>
            </a: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.649.528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 zł </a:t>
            </a: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158A477-BC3C-457B-B0F6-F2E36A2E0A74}"/>
              </a:ext>
            </a:extLst>
          </p:cNvPr>
          <p:cNvSpPr/>
          <p:nvPr/>
        </p:nvSpPr>
        <p:spPr>
          <a:xfrm>
            <a:off x="4879795" y="4225145"/>
            <a:ext cx="3734535" cy="6480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>Spłaty kredytów – 3.540.000 zł </a:t>
            </a: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774DD4F4-D084-4A5C-B306-3B77D9A489A5}"/>
              </a:ext>
            </a:extLst>
          </p:cNvPr>
          <p:cNvSpPr/>
          <p:nvPr/>
        </p:nvSpPr>
        <p:spPr>
          <a:xfrm>
            <a:off x="1028408" y="4028673"/>
            <a:ext cx="2195926" cy="9976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ROZCHODY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 3.540.000 zł </a:t>
            </a:r>
            <a:endPara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522597C8-4D0E-4E85-BB2F-9E908C563C7C}"/>
              </a:ext>
            </a:extLst>
          </p:cNvPr>
          <p:cNvCxnSpPr/>
          <p:nvPr/>
        </p:nvCxnSpPr>
        <p:spPr>
          <a:xfrm>
            <a:off x="3437907" y="2694447"/>
            <a:ext cx="1233074" cy="52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6C80F732-00D2-4824-8EED-7B6EA6138E8D}"/>
              </a:ext>
            </a:extLst>
          </p:cNvPr>
          <p:cNvCxnSpPr/>
          <p:nvPr/>
        </p:nvCxnSpPr>
        <p:spPr>
          <a:xfrm>
            <a:off x="3437907" y="4501834"/>
            <a:ext cx="1233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>
            <a:extLst>
              <a:ext uri="{FF2B5EF4-FFF2-40B4-BE49-F238E27FC236}">
                <a16:creationId xmlns:a16="http://schemas.microsoft.com/office/drawing/2014/main" id="{D1953720-0AB3-4ABA-B20D-FF5D0F7C505C}"/>
              </a:ext>
            </a:extLst>
          </p:cNvPr>
          <p:cNvSpPr/>
          <p:nvPr/>
        </p:nvSpPr>
        <p:spPr>
          <a:xfrm>
            <a:off x="307795" y="5222784"/>
            <a:ext cx="8592365" cy="14987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1"/>
                </a:solidFill>
              </a:rPr>
              <a:t>Planowane zadłużenie na koniec 2022 r. wyniesie 45.740.000 zł, </a:t>
            </a:r>
          </a:p>
          <a:p>
            <a:pPr algn="ctr"/>
            <a:r>
              <a:rPr lang="pl-PL" sz="2400" dirty="0">
                <a:solidFill>
                  <a:schemeClr val="tx1"/>
                </a:solidFill>
              </a:rPr>
              <a:t>co oznacza wzrost w porównaniu do końca 2021 r. o 5.000.000 zł </a:t>
            </a:r>
          </a:p>
          <a:p>
            <a:pPr algn="ctr"/>
            <a:r>
              <a:rPr lang="pl-PL" sz="2400" dirty="0">
                <a:solidFill>
                  <a:schemeClr val="tx1"/>
                </a:solidFill>
              </a:rPr>
              <a:t> i stanowi 40,8 % planowanych dochodów.</a:t>
            </a:r>
            <a:endParaRPr 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75833F13-0BDF-4248-9673-CAB8BE19C328}"/>
              </a:ext>
            </a:extLst>
          </p:cNvPr>
          <p:cNvCxnSpPr/>
          <p:nvPr/>
        </p:nvCxnSpPr>
        <p:spPr>
          <a:xfrm flipV="1">
            <a:off x="3437907" y="2250123"/>
            <a:ext cx="1233074" cy="160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id="{5AA37055-E6F2-45FE-A5CF-EFC6EACA7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47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0529" y="352658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76" y="1275510"/>
            <a:ext cx="7886700" cy="48085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marL="0" indent="0" algn="ctr">
              <a:buNone/>
            </a:pPr>
            <a:r>
              <a:rPr lang="pl-PL" dirty="0"/>
              <a:t>WODOCIĄGI I KANALIZACJA </a:t>
            </a:r>
          </a:p>
          <a:p>
            <a:pPr marL="0" indent="0" algn="ctr">
              <a:buNone/>
            </a:pPr>
            <a:r>
              <a:rPr lang="pl-PL" dirty="0"/>
              <a:t>NA TERENACH WIEJSKICH – 4.588.130 ZŁ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A71D2AA-58E7-4287-AD16-9E1629210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50180"/>
              </p:ext>
            </p:extLst>
          </p:nvPr>
        </p:nvGraphicFramePr>
        <p:xfrm>
          <a:off x="593724" y="3022168"/>
          <a:ext cx="824031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7668">
                  <a:extLst>
                    <a:ext uri="{9D8B030D-6E8A-4147-A177-3AD203B41FA5}">
                      <a16:colId xmlns:a16="http://schemas.microsoft.com/office/drawing/2014/main" val="4245972125"/>
                    </a:ext>
                  </a:extLst>
                </a:gridCol>
                <a:gridCol w="1312642">
                  <a:extLst>
                    <a:ext uri="{9D8B030D-6E8A-4147-A177-3AD203B41FA5}">
                      <a16:colId xmlns:a16="http://schemas.microsoft.com/office/drawing/2014/main" val="23038117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8251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66988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263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6797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33548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82316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995973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AB9349D9-1708-44A9-BA81-4BBA4095C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B7E8873-DD1A-4F67-A7AD-4C39F6A7C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12583"/>
              </p:ext>
            </p:extLst>
          </p:nvPr>
        </p:nvGraphicFramePr>
        <p:xfrm>
          <a:off x="727075" y="3334544"/>
          <a:ext cx="7753349" cy="253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3522">
                  <a:extLst>
                    <a:ext uri="{9D8B030D-6E8A-4147-A177-3AD203B41FA5}">
                      <a16:colId xmlns:a16="http://schemas.microsoft.com/office/drawing/2014/main" val="2125313959"/>
                    </a:ext>
                  </a:extLst>
                </a:gridCol>
                <a:gridCol w="1729827">
                  <a:extLst>
                    <a:ext uri="{9D8B030D-6E8A-4147-A177-3AD203B41FA5}">
                      <a16:colId xmlns:a16="http://schemas.microsoft.com/office/drawing/2014/main" val="67223681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Rolnictwo i łowiectwo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4 588 130,00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8898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Infrastruktura wodociągowa wsi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2 606 699,00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322692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sieci wodociągowej Rytel - Zapora (PROW)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893 171,00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2395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sieci wodociągowej na terenie gminy Czersk - etap I (RFIL)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1 713 528,00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99233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Infrastruktura sanitacyjna wsi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1 981 431,00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5375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sieci kanalizacyjnej Rytel - Zapora (PROW) 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1 281 431,00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739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sieci kanalizacyjnej na terenie gminy Czersk - etap I (RFIL)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700 000,00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3959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421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99E2A9-B312-4CC3-B9BE-39905E12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9500"/>
            <a:ext cx="7886700" cy="164048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WYTWARZANIE I ZAOPATRYWANIE W ENERGIĘ ELEKTRYCZNĄ, GAZ I WODĘ – 150.000 ZŁ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endParaRPr lang="pl-PL" sz="2800" dirty="0">
              <a:latin typeface="+mn-lt"/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EA2C437-C815-4903-872E-9E0FB2577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5253"/>
              </p:ext>
            </p:extLst>
          </p:nvPr>
        </p:nvGraphicFramePr>
        <p:xfrm>
          <a:off x="1185620" y="2767171"/>
          <a:ext cx="6881248" cy="2610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2022">
                  <a:extLst>
                    <a:ext uri="{9D8B030D-6E8A-4147-A177-3AD203B41FA5}">
                      <a16:colId xmlns:a16="http://schemas.microsoft.com/office/drawing/2014/main" val="2940958435"/>
                    </a:ext>
                  </a:extLst>
                </a:gridCol>
                <a:gridCol w="1539226">
                  <a:extLst>
                    <a:ext uri="{9D8B030D-6E8A-4147-A177-3AD203B41FA5}">
                      <a16:colId xmlns:a16="http://schemas.microsoft.com/office/drawing/2014/main" val="3770013187"/>
                    </a:ext>
                  </a:extLst>
                </a:gridCol>
              </a:tblGrid>
              <a:tr h="69619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Wytwarzanie i zaopatrywanie w energię elektryczną, gaz i wodę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>
                          <a:effectLst/>
                        </a:rPr>
                        <a:t>150 000,00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4636073"/>
                  </a:ext>
                </a:extLst>
              </a:tr>
              <a:tr h="69619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Dostarczanie ciepła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150 000,00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3995326"/>
                  </a:ext>
                </a:extLst>
              </a:tr>
              <a:tr h="1218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kotłowni dla budynków komunalnych przy ul. Transportowców i ul. Wojska Polskiego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150 000,00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217512"/>
                  </a:ext>
                </a:extLst>
              </a:tr>
            </a:tbl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E0F40263-B746-43D4-8602-588E13C44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09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76" y="1298757"/>
            <a:ext cx="7886700" cy="48085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algn="ctr">
              <a:buFontTx/>
              <a:buChar char="-"/>
            </a:pPr>
            <a:r>
              <a:rPr lang="pl-PL" dirty="0"/>
              <a:t>BUDOWA DRÓG – 6.465.715 ZŁ</a:t>
            </a:r>
          </a:p>
          <a:p>
            <a:pPr algn="ctr"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943811D-7A7D-4D87-855C-0F08C54C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88435"/>
              </p:ext>
            </p:extLst>
          </p:nvPr>
        </p:nvGraphicFramePr>
        <p:xfrm>
          <a:off x="304892" y="2743200"/>
          <a:ext cx="8604068" cy="3120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3424">
                  <a:extLst>
                    <a:ext uri="{9D8B030D-6E8A-4147-A177-3AD203B41FA5}">
                      <a16:colId xmlns:a16="http://schemas.microsoft.com/office/drawing/2014/main" val="2102634509"/>
                    </a:ext>
                  </a:extLst>
                </a:gridCol>
                <a:gridCol w="1360644">
                  <a:extLst>
                    <a:ext uri="{9D8B030D-6E8A-4147-A177-3AD203B41FA5}">
                      <a16:colId xmlns:a16="http://schemas.microsoft.com/office/drawing/2014/main" val="2265197380"/>
                    </a:ext>
                  </a:extLst>
                </a:gridCol>
              </a:tblGrid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719406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67965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137384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196452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582191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949156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238765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637495"/>
                  </a:ext>
                </a:extLst>
              </a:tr>
              <a:tr h="284552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228246"/>
                  </a:ext>
                </a:extLst>
              </a:tr>
              <a:tr h="559555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342391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09AAEACC-4101-4668-9059-499DC5531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E508FCF-479C-4DB1-8F47-A5E22E021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22270"/>
              </p:ext>
            </p:extLst>
          </p:nvPr>
        </p:nvGraphicFramePr>
        <p:xfrm>
          <a:off x="728420" y="2316997"/>
          <a:ext cx="7648414" cy="4293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7922">
                  <a:extLst>
                    <a:ext uri="{9D8B030D-6E8A-4147-A177-3AD203B41FA5}">
                      <a16:colId xmlns:a16="http://schemas.microsoft.com/office/drawing/2014/main" val="3946150636"/>
                    </a:ext>
                  </a:extLst>
                </a:gridCol>
                <a:gridCol w="1720492">
                  <a:extLst>
                    <a:ext uri="{9D8B030D-6E8A-4147-A177-3AD203B41FA5}">
                      <a16:colId xmlns:a16="http://schemas.microsoft.com/office/drawing/2014/main" val="3919450513"/>
                    </a:ext>
                  </a:extLst>
                </a:gridCol>
              </a:tblGrid>
              <a:tr h="42829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Transport i łączność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6 465 715,00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6290780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Drogi publiczne gminne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6 365 715,00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267509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i modernizacja dróg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674 990,00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782710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Modernizacja dróg - fundusz osiedlowy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127 500,00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8182209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Modernizacja dróg - fundusz sołecki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209 422,00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969106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chodników - fundusz osiedlowy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14 000,00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4612678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chodnika w Zaporze - fundusz drogowy sołectwa Rytel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125 439,00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3749917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dróg w ramach RFRD edycja 2022 - wkład własny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1 000 000,00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1976375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drogi Gotelp-Pustki (PROW)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2 904 648,00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2369803"/>
                  </a:ext>
                </a:extLst>
              </a:tr>
              <a:tr h="58413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Przebudowa drogi gminnej nr 224271G Czersk-Klaskawa-Mosna na odcinkach Zlotowo-Będźmierowice oraz Klaskawa-Mosna (RFRD)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1 200 000,00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0920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77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F081-0619-4544-B490-E008CA9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2524"/>
            <a:ext cx="7886700" cy="1055901"/>
          </a:xfrm>
        </p:spPr>
        <p:txBody>
          <a:bodyPr/>
          <a:lstStyle/>
          <a:p>
            <a:pPr algn="ctr"/>
            <a:r>
              <a:rPr lang="pl-PL" b="1" dirty="0"/>
              <a:t>     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PODSTAWOWE INFORMACJE</a:t>
            </a:r>
            <a:endParaRPr lang="pl-PL" sz="2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0AF93A-818D-438A-A1F2-4BF0D1E8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" y="1421661"/>
            <a:ext cx="8734696" cy="4936108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Budżet gminy jest rocznym planem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dochodów i wydatków, przychodów i rozchodów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Dochody budżetowe gminy to: 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subwencje z budżetu państwa, w tym oświatowa, wyrównawcza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 inne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dotacje – środki przeznaczone na określony cel, np.: transfery socjalne, świadczenia rodzinne, zwrot akcyzy dla rolników, inwestycje itd.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udział we wpływach z podatku dochodowego (38,34 % z PIT oraz 6,71 % z CIT),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dochody własne – podatki i opłaty, w tym lokalne; sprzedaż, najem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 dzierżawa nieruchomości itd.</a:t>
            </a:r>
          </a:p>
          <a:p>
            <a:pPr marL="0" indent="0"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1F7C827-2532-4788-8667-8134ACB492E4}"/>
              </a:ext>
            </a:extLst>
          </p:cNvPr>
          <p:cNvSpPr txBox="1"/>
          <p:nvPr/>
        </p:nvSpPr>
        <p:spPr>
          <a:xfrm>
            <a:off x="348343" y="259288"/>
            <a:ext cx="8543107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999FEC7-C4ED-4DD8-BE11-B149D6B0207A}"/>
              </a:ext>
            </a:extLst>
          </p:cNvPr>
          <p:cNvSpPr txBox="1"/>
          <p:nvPr/>
        </p:nvSpPr>
        <p:spPr>
          <a:xfrm>
            <a:off x="3420928" y="5791241"/>
            <a:ext cx="2494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A0EAE4B-6E27-4B21-B0CE-E39717BE0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68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99BE75-7F33-490B-B791-F0C4C8F3D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algn="ctr">
              <a:buFontTx/>
              <a:buChar char="-"/>
            </a:pPr>
            <a:r>
              <a:rPr lang="pl-PL" dirty="0"/>
              <a:t>BUDOWA DRÓG – 6.475.940 ZŁ</a:t>
            </a:r>
          </a:p>
          <a:p>
            <a:endParaRPr lang="pl-PL" dirty="0"/>
          </a:p>
        </p:txBody>
      </p:sp>
      <p:sp>
        <p:nvSpPr>
          <p:cNvPr id="4" name="Tytuł 14">
            <a:extLst>
              <a:ext uri="{FF2B5EF4-FFF2-40B4-BE49-F238E27FC236}">
                <a16:creationId xmlns:a16="http://schemas.microsoft.com/office/drawing/2014/main" id="{63D61F19-D8F5-4D26-81C1-5D63224B96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C272440-7D03-4019-B617-8AA719D76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936036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603B5770-CEAC-4FC8-A886-79F2F762B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3114"/>
              </p:ext>
            </p:extLst>
          </p:nvPr>
        </p:nvGraphicFramePr>
        <p:xfrm>
          <a:off x="991892" y="3163094"/>
          <a:ext cx="7144718" cy="2800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6557">
                  <a:extLst>
                    <a:ext uri="{9D8B030D-6E8A-4147-A177-3AD203B41FA5}">
                      <a16:colId xmlns:a16="http://schemas.microsoft.com/office/drawing/2014/main" val="2320105645"/>
                    </a:ext>
                  </a:extLst>
                </a:gridCol>
                <a:gridCol w="1598161">
                  <a:extLst>
                    <a:ext uri="{9D8B030D-6E8A-4147-A177-3AD203B41FA5}">
                      <a16:colId xmlns:a16="http://schemas.microsoft.com/office/drawing/2014/main" val="3777869067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Poprawa bezpieczeństwa na przejściu dla pieszych na ul. Szkolnej w Czersku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78 634,00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830441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Dokumentacja projektowa rurociągu przesyłowego wód deszczowych i opadowych w miejscowości Łubna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15 000,00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468404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Utwardzenie płytami YOMB ul. Gajowej w Złotowie - fundusz drogowy sołectwa Złotowo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6 307,00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67685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Poprawa bezpieczeństwa na przejściu dla pieszych- dokumentacja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20 000,00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3196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Drogi wewnętrzne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100 000,00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2489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dróg transportu rolnego 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5066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156659"/>
            <a:ext cx="7886700" cy="19205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INWESTYCJE 2022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TURYSTYKA – 850.431 ZŁ 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endParaRPr lang="pl-PL" sz="2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2533973"/>
            <a:ext cx="7886700" cy="2193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endParaRPr lang="pl-PL" sz="2000" b="1" dirty="0"/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CDC9A531-8069-41D5-99BA-5ACE73DAD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04" y="2533973"/>
            <a:ext cx="1782777" cy="3642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                       </a:t>
            </a:r>
          </a:p>
          <a:p>
            <a:pPr marL="0" indent="0">
              <a:buNone/>
            </a:pPr>
            <a:r>
              <a:rPr lang="pl-PL" sz="2000" b="1" dirty="0"/>
              <a:t>  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A98D55C-84E5-46BD-B335-51FF5F172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575C67B-4572-480A-8B54-745A0BD49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02305"/>
              </p:ext>
            </p:extLst>
          </p:nvPr>
        </p:nvGraphicFramePr>
        <p:xfrm>
          <a:off x="848616" y="2460328"/>
          <a:ext cx="7272496" cy="3478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0106">
                  <a:extLst>
                    <a:ext uri="{9D8B030D-6E8A-4147-A177-3AD203B41FA5}">
                      <a16:colId xmlns:a16="http://schemas.microsoft.com/office/drawing/2014/main" val="1005897971"/>
                    </a:ext>
                  </a:extLst>
                </a:gridCol>
                <a:gridCol w="1632390">
                  <a:extLst>
                    <a:ext uri="{9D8B030D-6E8A-4147-A177-3AD203B41FA5}">
                      <a16:colId xmlns:a16="http://schemas.microsoft.com/office/drawing/2014/main" val="907181914"/>
                    </a:ext>
                  </a:extLst>
                </a:gridCol>
              </a:tblGrid>
              <a:tr h="79335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Turystyka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850 431,00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3580435"/>
                  </a:ext>
                </a:extLst>
              </a:tr>
              <a:tr h="90388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Pozostała działalność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850 431,00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4653870"/>
                  </a:ext>
                </a:extLst>
              </a:tr>
              <a:tr h="97230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Pomorskie szlaki kajakowe - szlakiem Zbrzycy i Brdy (RPO)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830 431,00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0009908"/>
                  </a:ext>
                </a:extLst>
              </a:tr>
              <a:tr h="8085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Projekt „Rowerem przez Bory Tucholskie”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396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755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514AD-700F-41A7-BF4F-4C8932BED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365126"/>
            <a:ext cx="7490696" cy="178913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r>
              <a:rPr lang="pl-PL" sz="3100" dirty="0">
                <a:latin typeface="+mn-lt"/>
                <a:cs typeface="Arial" panose="020B0604020202020204" pitchFamily="34" charset="0"/>
              </a:rPr>
              <a:t>INWESTYCJE 2022</a:t>
            </a:r>
            <a:br>
              <a:rPr lang="pl-PL" sz="3100" dirty="0">
                <a:latin typeface="+mn-lt"/>
                <a:cs typeface="Arial" panose="020B0604020202020204" pitchFamily="34" charset="0"/>
              </a:rPr>
            </a:br>
            <a:r>
              <a:rPr lang="pl-PL" sz="3100" dirty="0">
                <a:latin typeface="+mn-lt"/>
                <a:cs typeface="Arial" panose="020B0604020202020204" pitchFamily="34" charset="0"/>
              </a:rPr>
              <a:t>GOSPODARKA MIESZKANIOWA – 7.500.000 ZŁ</a:t>
            </a:r>
            <a:br>
              <a:rPr lang="pl-PL" sz="3100" dirty="0">
                <a:latin typeface="+mn-lt"/>
                <a:cs typeface="Arial" panose="020B0604020202020204" pitchFamily="34" charset="0"/>
              </a:rPr>
            </a:br>
            <a:br>
              <a:rPr lang="pl-PL" sz="3100" dirty="0">
                <a:latin typeface="+mn-lt"/>
                <a:cs typeface="Arial" panose="020B0604020202020204" pitchFamily="34" charset="0"/>
              </a:rPr>
            </a:br>
            <a:endParaRPr lang="pl-PL" sz="31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A68BA3BF-250C-4C49-85C0-A2E0AEEBE2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5563937"/>
              </p:ext>
            </p:extLst>
          </p:nvPr>
        </p:nvGraphicFramePr>
        <p:xfrm>
          <a:off x="883403" y="2262753"/>
          <a:ext cx="7485681" cy="3908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0131">
                  <a:extLst>
                    <a:ext uri="{9D8B030D-6E8A-4147-A177-3AD203B41FA5}">
                      <a16:colId xmlns:a16="http://schemas.microsoft.com/office/drawing/2014/main" val="3110518335"/>
                    </a:ext>
                  </a:extLst>
                </a:gridCol>
                <a:gridCol w="1675550">
                  <a:extLst>
                    <a:ext uri="{9D8B030D-6E8A-4147-A177-3AD203B41FA5}">
                      <a16:colId xmlns:a16="http://schemas.microsoft.com/office/drawing/2014/main" val="1027880824"/>
                    </a:ext>
                  </a:extLst>
                </a:gridCol>
              </a:tblGrid>
              <a:tr h="39111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Gospodarka mieszkaniowa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7 500 000,00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3817885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Różne jednostki obsługi gospodarki mieszkaniowej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150 000,00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0486308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Modernizacja budynku administracyjnego przy ul. Tucholskiej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150 000,00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142649"/>
                  </a:ext>
                </a:extLst>
              </a:tr>
              <a:tr h="35710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Gospodarka gruntami i nieruchomościami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1 300 000,00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7901790"/>
                  </a:ext>
                </a:extLst>
              </a:tr>
              <a:tr h="35710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Nabywanie nieruchomości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400 000,00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2379102"/>
                  </a:ext>
                </a:extLst>
              </a:tr>
              <a:tr h="35710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Rewitalizacja części miasta Czersk (RPO)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600 000,00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622359"/>
                  </a:ext>
                </a:extLst>
              </a:tr>
              <a:tr h="37411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Rozbudowa i przebudowa budynku remizy OSP w Złym Mięsie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3674191"/>
                  </a:ext>
                </a:extLst>
              </a:tr>
              <a:tr h="37411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Gospodarowanie mieszkaniowym zasobem gminy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6 050 000,00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6505992"/>
                  </a:ext>
                </a:extLst>
              </a:tr>
              <a:tr h="32309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budynku komunalnego przy ul. Transportowców w Czersku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50 000,00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1532045"/>
                  </a:ext>
                </a:extLst>
              </a:tr>
              <a:tr h="35710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budynków mieszkalnych przy ul. Długiej w Czersku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6 000 000,00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7857221"/>
                  </a:ext>
                </a:extLst>
              </a:tr>
            </a:tbl>
          </a:graphicData>
        </a:graphic>
      </p:graphicFrame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835989-3425-4A3F-AC86-FD223F21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7444" y="1825625"/>
            <a:ext cx="2057905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pl-PL" sz="2000" dirty="0"/>
          </a:p>
          <a:p>
            <a:pPr marL="0" indent="0" algn="r">
              <a:buNone/>
            </a:pPr>
            <a:endParaRPr lang="pl-PL" sz="20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CCF5596-6624-4078-B59B-8C52AFFCF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86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94" y="1368425"/>
            <a:ext cx="8149682" cy="473887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algn="ctr">
              <a:buFontTx/>
              <a:buChar char="-"/>
            </a:pPr>
            <a:r>
              <a:rPr lang="pl-PL" dirty="0"/>
              <a:t>ADMINISTRACJA PUBLICZNA – 170.000 ZŁ</a:t>
            </a:r>
          </a:p>
          <a:p>
            <a:pPr algn="ctr"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4A23BBC-D606-4BCA-B766-3B20D8B22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167310"/>
              </p:ext>
            </p:extLst>
          </p:nvPr>
        </p:nvGraphicFramePr>
        <p:xfrm>
          <a:off x="593724" y="3301550"/>
          <a:ext cx="7883849" cy="2188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2575">
                  <a:extLst>
                    <a:ext uri="{9D8B030D-6E8A-4147-A177-3AD203B41FA5}">
                      <a16:colId xmlns:a16="http://schemas.microsoft.com/office/drawing/2014/main" val="1004250910"/>
                    </a:ext>
                  </a:extLst>
                </a:gridCol>
                <a:gridCol w="1131274">
                  <a:extLst>
                    <a:ext uri="{9D8B030D-6E8A-4147-A177-3AD203B41FA5}">
                      <a16:colId xmlns:a16="http://schemas.microsoft.com/office/drawing/2014/main" val="1735688700"/>
                    </a:ext>
                  </a:extLst>
                </a:gridCol>
              </a:tblGrid>
              <a:tr h="799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731324"/>
                  </a:ext>
                </a:extLst>
              </a:tr>
              <a:tr h="799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684138"/>
                  </a:ext>
                </a:extLst>
              </a:tr>
              <a:tr h="589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094715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CAACD161-9899-45DC-991E-2874DE6F9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1D68CCA-C798-49A4-83F2-44A0F20D5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86301"/>
              </p:ext>
            </p:extLst>
          </p:nvPr>
        </p:nvGraphicFramePr>
        <p:xfrm>
          <a:off x="945397" y="2702626"/>
          <a:ext cx="7183464" cy="3007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6636">
                  <a:extLst>
                    <a:ext uri="{9D8B030D-6E8A-4147-A177-3AD203B41FA5}">
                      <a16:colId xmlns:a16="http://schemas.microsoft.com/office/drawing/2014/main" val="3065432104"/>
                    </a:ext>
                  </a:extLst>
                </a:gridCol>
                <a:gridCol w="1606828">
                  <a:extLst>
                    <a:ext uri="{9D8B030D-6E8A-4147-A177-3AD203B41FA5}">
                      <a16:colId xmlns:a16="http://schemas.microsoft.com/office/drawing/2014/main" val="850310879"/>
                    </a:ext>
                  </a:extLst>
                </a:gridCol>
              </a:tblGrid>
              <a:tr h="74403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Administracja publiczna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170 000,00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1442442"/>
                  </a:ext>
                </a:extLst>
              </a:tr>
              <a:tr h="74403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Urzędy gmin (miast i miast na prawach powiatu)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170 000,00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808299"/>
                  </a:ext>
                </a:extLst>
              </a:tr>
              <a:tr h="74403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Montaż klimatyzatorów w Urzędzie Miejskim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625484"/>
                  </a:ext>
                </a:extLst>
              </a:tr>
              <a:tr h="77533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Modernizacja elewacji  budynku Urzędu Miejskiego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150 000,00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92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35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94" y="1368425"/>
            <a:ext cx="8149682" cy="473887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algn="ctr">
              <a:buFontTx/>
              <a:buChar char="-"/>
            </a:pPr>
            <a:r>
              <a:rPr lang="pl-PL" dirty="0"/>
              <a:t>BEZPIECZEŃSTWO PUBLICZNE I OCHRONA PRZECIWPOŻAROWA – 46.252 ZŁ</a:t>
            </a:r>
          </a:p>
          <a:p>
            <a:pPr algn="ctr">
              <a:buFontTx/>
              <a:buChar char="-"/>
            </a:pPr>
            <a:endParaRPr lang="pl-PL" dirty="0"/>
          </a:p>
          <a:p>
            <a:pPr algn="ctr">
              <a:buFontTx/>
              <a:buChar char="-"/>
            </a:pPr>
            <a:endParaRPr lang="pl-PL" dirty="0"/>
          </a:p>
          <a:p>
            <a:pPr algn="ctr"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31BA5AA-2CE3-44C7-8EB7-29887F80B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71185"/>
              </p:ext>
            </p:extLst>
          </p:nvPr>
        </p:nvGraphicFramePr>
        <p:xfrm>
          <a:off x="204040" y="2804159"/>
          <a:ext cx="8452068" cy="3819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7343">
                  <a:extLst>
                    <a:ext uri="{9D8B030D-6E8A-4147-A177-3AD203B41FA5}">
                      <a16:colId xmlns:a16="http://schemas.microsoft.com/office/drawing/2014/main" val="356116874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4064722405"/>
                    </a:ext>
                  </a:extLst>
                </a:gridCol>
              </a:tblGrid>
              <a:tr h="528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013580"/>
                  </a:ext>
                </a:extLst>
              </a:tr>
              <a:tr h="509993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pl-PL" sz="20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165442"/>
                  </a:ext>
                </a:extLst>
              </a:tr>
              <a:tr h="264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0" u="none" strike="noStrik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190686"/>
                  </a:ext>
                </a:extLst>
              </a:tr>
              <a:tr h="528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458702"/>
                  </a:ext>
                </a:extLst>
              </a:tr>
              <a:tr h="52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u="none" strike="noStrik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926570"/>
                  </a:ext>
                </a:extLst>
              </a:tr>
              <a:tr h="973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524602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E62FC3B3-90D3-421A-8D5F-A50F8EDE9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CD4D50C-C2DE-40FB-9F9D-F7072F950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56808"/>
              </p:ext>
            </p:extLst>
          </p:nvPr>
        </p:nvGraphicFramePr>
        <p:xfrm>
          <a:off x="829159" y="2905931"/>
          <a:ext cx="7570922" cy="267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7427">
                  <a:extLst>
                    <a:ext uri="{9D8B030D-6E8A-4147-A177-3AD203B41FA5}">
                      <a16:colId xmlns:a16="http://schemas.microsoft.com/office/drawing/2014/main" val="2594592313"/>
                    </a:ext>
                  </a:extLst>
                </a:gridCol>
                <a:gridCol w="1693495">
                  <a:extLst>
                    <a:ext uri="{9D8B030D-6E8A-4147-A177-3AD203B41FA5}">
                      <a16:colId xmlns:a16="http://schemas.microsoft.com/office/drawing/2014/main" val="2104303760"/>
                    </a:ext>
                  </a:extLst>
                </a:gridCol>
              </a:tblGrid>
              <a:tr h="55486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Bezpieczeństwo publiczne i ochrona przeciwpożarowa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46 252,00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7927599"/>
                  </a:ext>
                </a:extLst>
              </a:tr>
              <a:tr h="55486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Ochotnicze straże pożarne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20 000,00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1679131"/>
                  </a:ext>
                </a:extLst>
              </a:tr>
              <a:tr h="45398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Zakup pralki dla OSP w Czersku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20 000,00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5407194"/>
                  </a:ext>
                </a:extLst>
              </a:tr>
              <a:tr h="55486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Pozostała działalność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26 252,00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0622935"/>
                  </a:ext>
                </a:extLst>
              </a:tr>
              <a:tr h="55486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monitoringu miejskiego - fundusz osiedlowy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26 252,00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262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1D064A-5C6D-44BA-8BF6-A38026E2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876368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INWESTYCJE 2022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- RÓŻNE ROZLICZENIA – 1.000.000 ZŁ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27A81D5A-B138-46E2-938C-D9BF28E4AF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8300590"/>
              </p:ext>
            </p:extLst>
          </p:nvPr>
        </p:nvGraphicFramePr>
        <p:xfrm>
          <a:off x="511445" y="2574924"/>
          <a:ext cx="7578670" cy="1477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3440">
                  <a:extLst>
                    <a:ext uri="{9D8B030D-6E8A-4147-A177-3AD203B41FA5}">
                      <a16:colId xmlns:a16="http://schemas.microsoft.com/office/drawing/2014/main" val="1119374373"/>
                    </a:ext>
                  </a:extLst>
                </a:gridCol>
                <a:gridCol w="1695230">
                  <a:extLst>
                    <a:ext uri="{9D8B030D-6E8A-4147-A177-3AD203B41FA5}">
                      <a16:colId xmlns:a16="http://schemas.microsoft.com/office/drawing/2014/main" val="3756787304"/>
                    </a:ext>
                  </a:extLst>
                </a:gridCol>
              </a:tblGrid>
              <a:tr h="77412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Rezerwy ogólne i celowe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1 000 000,00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extLst>
                  <a:ext uri="{0D108BD9-81ED-4DB2-BD59-A6C34878D82A}">
                    <a16:rowId xmlns:a16="http://schemas.microsoft.com/office/drawing/2014/main" val="1603701658"/>
                  </a:ext>
                </a:extLst>
              </a:tr>
              <a:tr h="703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Rezerwa celowa na inwestycje 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1 000 000,00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extLst>
                  <a:ext uri="{0D108BD9-81ED-4DB2-BD59-A6C34878D82A}">
                    <a16:rowId xmlns:a16="http://schemas.microsoft.com/office/drawing/2014/main" val="3661261957"/>
                  </a:ext>
                </a:extLst>
              </a:tr>
            </a:tbl>
          </a:graphicData>
        </a:graphic>
      </p:graphicFrame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63F6114-10C5-4414-937A-C8F3CA2EA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403333"/>
            <a:ext cx="3886200" cy="377362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pl-PL" sz="2000" b="1" dirty="0"/>
          </a:p>
          <a:p>
            <a:pPr marL="0" indent="0" algn="r">
              <a:buNone/>
            </a:pPr>
            <a:endParaRPr lang="pl-PL" sz="2000" b="1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DADA0AD-9612-422C-A676-830A1158C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31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8408" y="247766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94" y="1038386"/>
            <a:ext cx="8149682" cy="5068909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algn="ctr">
              <a:buFontTx/>
              <a:buChar char="-"/>
            </a:pPr>
            <a:r>
              <a:rPr lang="pl-PL" dirty="0"/>
              <a:t>OŚWIATA – 1.330.000 ZŁ,</a:t>
            </a:r>
          </a:p>
          <a:p>
            <a:pPr algn="ctr">
              <a:buFontTx/>
              <a:buChar char="-"/>
            </a:pPr>
            <a:r>
              <a:rPr lang="pl-PL" dirty="0"/>
              <a:t> RODZINA – 2.969.491 ZŁ</a:t>
            </a:r>
          </a:p>
          <a:p>
            <a:pPr algn="ctr"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10DEA96-A703-469F-8A2C-A62597CBE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44983"/>
              </p:ext>
            </p:extLst>
          </p:nvPr>
        </p:nvGraphicFramePr>
        <p:xfrm>
          <a:off x="593724" y="2890434"/>
          <a:ext cx="8020051" cy="3178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1764">
                  <a:extLst>
                    <a:ext uri="{9D8B030D-6E8A-4147-A177-3AD203B41FA5}">
                      <a16:colId xmlns:a16="http://schemas.microsoft.com/office/drawing/2014/main" val="2157649210"/>
                    </a:ext>
                  </a:extLst>
                </a:gridCol>
                <a:gridCol w="1268287">
                  <a:extLst>
                    <a:ext uri="{9D8B030D-6E8A-4147-A177-3AD203B41FA5}">
                      <a16:colId xmlns:a16="http://schemas.microsoft.com/office/drawing/2014/main" val="435233109"/>
                    </a:ext>
                  </a:extLst>
                </a:gridCol>
              </a:tblGrid>
              <a:tr h="73805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pl-PL" sz="20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33711"/>
                  </a:ext>
                </a:extLst>
              </a:tr>
              <a:tr h="738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132739"/>
                  </a:ext>
                </a:extLst>
              </a:tr>
              <a:tr h="58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u="none" strike="noStrik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969479"/>
                  </a:ext>
                </a:extLst>
              </a:tr>
              <a:tr h="1118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0" u="sng" spc="11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0" u="sng" spc="11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05347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C2F387C6-492C-4DA6-ACF5-83BE9B336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0174785-83D4-4ED9-8BCB-CEF2ACC51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21989"/>
              </p:ext>
            </p:extLst>
          </p:nvPr>
        </p:nvGraphicFramePr>
        <p:xfrm>
          <a:off x="434176" y="2719953"/>
          <a:ext cx="8179599" cy="3414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7358">
                  <a:extLst>
                    <a:ext uri="{9D8B030D-6E8A-4147-A177-3AD203B41FA5}">
                      <a16:colId xmlns:a16="http://schemas.microsoft.com/office/drawing/2014/main" val="2657612869"/>
                    </a:ext>
                  </a:extLst>
                </a:gridCol>
                <a:gridCol w="1522241">
                  <a:extLst>
                    <a:ext uri="{9D8B030D-6E8A-4147-A177-3AD203B41FA5}">
                      <a16:colId xmlns:a16="http://schemas.microsoft.com/office/drawing/2014/main" val="3443053302"/>
                    </a:ext>
                  </a:extLst>
                </a:gridCol>
              </a:tblGrid>
              <a:tr h="3152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Oświata i wychowanie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1 330 000,00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057086"/>
                  </a:ext>
                </a:extLst>
              </a:tr>
              <a:tr h="3152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Szkoły podstawowe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130 000,00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322516"/>
                  </a:ext>
                </a:extLst>
              </a:tr>
              <a:tr h="64926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Poprawa akustyki małej sali sportowej w Szkole Podstawowej nr 1 </a:t>
                      </a:r>
                    </a:p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w Czersku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80 000,00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7647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Odnowienie elewacji frontowej Szkoły Podstawowej nr 1 w Czersku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endParaRPr lang="pl-PL" sz="18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50 000,00</a:t>
                      </a:r>
                    </a:p>
                    <a:p>
                      <a:pPr algn="r" fontAlgn="b"/>
                      <a:endParaRPr lang="pl-PL" sz="18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6903962"/>
                  </a:ext>
                </a:extLst>
              </a:tr>
              <a:tr h="3152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Przedszkola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1 200 000,00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554348"/>
                  </a:ext>
                </a:extLst>
              </a:tr>
              <a:tr h="31523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przedszkola w Łęgu - etap I (RFIL)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1 200 000,00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81889"/>
                  </a:ext>
                </a:extLst>
              </a:tr>
              <a:tr h="3152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Rodzina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2 969 491,00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2095254"/>
                  </a:ext>
                </a:extLst>
              </a:tr>
              <a:tr h="31523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System opieki nad dziećmi w wieku do lat 3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2 969 491,00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7425843"/>
                  </a:ext>
                </a:extLst>
              </a:tr>
              <a:tr h="31523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Budowa żłobka w Czersku 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2 969 491,00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366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141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DD6D3E-D193-4F13-933A-915D453F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902" y="365127"/>
            <a:ext cx="7616448" cy="1300942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INWESTYCJE 2022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- GOSPODARKA KOMUNALNA I OCHRONA ŚRODOWISKA – 988.205 ZŁ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endParaRPr lang="pl-PL" sz="28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1845ECB-A9C3-408E-A6B3-365EB78BB4E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8238305"/>
              </p:ext>
            </p:extLst>
          </p:nvPr>
        </p:nvGraphicFramePr>
        <p:xfrm>
          <a:off x="581185" y="1990840"/>
          <a:ext cx="8276095" cy="3942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4864">
                  <a:extLst>
                    <a:ext uri="{9D8B030D-6E8A-4147-A177-3AD203B41FA5}">
                      <a16:colId xmlns:a16="http://schemas.microsoft.com/office/drawing/2014/main" val="1658857147"/>
                    </a:ext>
                  </a:extLst>
                </a:gridCol>
                <a:gridCol w="1851231">
                  <a:extLst>
                    <a:ext uri="{9D8B030D-6E8A-4147-A177-3AD203B41FA5}">
                      <a16:colId xmlns:a16="http://schemas.microsoft.com/office/drawing/2014/main" val="4081726295"/>
                    </a:ext>
                  </a:extLst>
                </a:gridCol>
              </a:tblGrid>
              <a:tr h="2512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Gospodarka komunalna i ochrona środowiska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988 205,00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7263380"/>
                  </a:ext>
                </a:extLst>
              </a:tr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Oświetlenie ulic, placów i dróg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802 816,00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1071472"/>
                  </a:ext>
                </a:extLst>
              </a:tr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punktów świetlnych - fundusz sołecki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71 088,00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026102"/>
                  </a:ext>
                </a:extLst>
              </a:tr>
              <a:tr h="29088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nowych punktów świetlnych - fundusz osiedlowy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41 000,00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4526827"/>
                  </a:ext>
                </a:extLst>
              </a:tr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Budowa linii oświetlenia ulicznego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220 000,00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9515492"/>
                  </a:ext>
                </a:extLst>
              </a:tr>
              <a:tr h="26443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Montaż lamp hybrydowych na terenie gminy Czersk - etap II  (PO RiM)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226 000,00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9178200"/>
                  </a:ext>
                </a:extLst>
              </a:tr>
              <a:tr h="48920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Poprawa bezpieczeństwa na przejściu dla pieszych poprzez budowę oświetlenia drogowego w ciągu ul. Starego Urzędu w Czersku (RFRD)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77 434,00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1641758"/>
                  </a:ext>
                </a:extLst>
              </a:tr>
              <a:tr h="48920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Poprawa bezpieczeństwa na przejściu dla pieszych poprzez budowę oświetlenia drogowego w ciągu ul. Piotra Ferensa w Czersku (RFRD)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81 734,00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4805839"/>
                  </a:ext>
                </a:extLst>
              </a:tr>
              <a:tr h="48920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Poprawa bezpieczeństwa na przejściu dla pieszych poprzez budowę oświetlenia drogowego w ciągu ul. Pomorskiej w Czersku (RFRD)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66 835,00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9591468"/>
                  </a:ext>
                </a:extLst>
              </a:tr>
              <a:tr h="26443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Doświetlenie terenów rekreacyjnych w sołectwach - fundusz sołecki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8 500,00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7507643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58BC0A5B-DB15-447B-9A2C-41CDF7360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76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E3C8D-1A2F-4243-A148-FDBB2AAB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376" y="40357"/>
            <a:ext cx="7383974" cy="2183649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INWESTYCJE 2022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- GOSPODARKA KOMUNALNA I OCHRONA ŚRODOWISKA – c.d.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27F499-A7A4-40DA-BB49-F9D30B28B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1360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F7E143F-8E3B-4797-BF54-410FB9576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5200" y="1760787"/>
            <a:ext cx="1200150" cy="4416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AC921D0-9778-4664-BB24-FCEBE9CE7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95223AC-E95A-4E7B-8537-387E49509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989994"/>
              </p:ext>
            </p:extLst>
          </p:nvPr>
        </p:nvGraphicFramePr>
        <p:xfrm>
          <a:off x="565745" y="2301497"/>
          <a:ext cx="8144302" cy="3768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6563">
                  <a:extLst>
                    <a:ext uri="{9D8B030D-6E8A-4147-A177-3AD203B41FA5}">
                      <a16:colId xmlns:a16="http://schemas.microsoft.com/office/drawing/2014/main" val="1096794443"/>
                    </a:ext>
                  </a:extLst>
                </a:gridCol>
                <a:gridCol w="1427739">
                  <a:extLst>
                    <a:ext uri="{9D8B030D-6E8A-4147-A177-3AD203B41FA5}">
                      <a16:colId xmlns:a16="http://schemas.microsoft.com/office/drawing/2014/main" val="2741456259"/>
                    </a:ext>
                  </a:extLst>
                </a:gridCol>
              </a:tblGrid>
              <a:tr h="42943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Pozostała działalność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165 614,00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2000553"/>
                  </a:ext>
                </a:extLst>
              </a:tr>
              <a:tr h="73589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Poprawa atrakcyjności turystycznej w Parku Borowiackim 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w Czersku - wkład własny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50 000,00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175593"/>
                  </a:ext>
                </a:extLst>
              </a:tr>
              <a:tr h="36589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Zagospodarowanie terenu rekreacyjnego w Gotelpiu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35 000,00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3164977"/>
                  </a:ext>
                </a:extLst>
              </a:tr>
              <a:tr h="36689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Wyposażenie placów zabaw - fundusz sołecki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38 614,00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9620311"/>
                  </a:ext>
                </a:extLst>
              </a:tr>
              <a:tr h="79349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Utwardzenie terenu przy wiacie biesiadnej w sołectwie Zapędowo - fundusz sołecki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19 000,00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0838118"/>
                  </a:ext>
                </a:extLst>
              </a:tr>
              <a:tr h="42943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Utworzenie placu zabaw w Olszynach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23 000,00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593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04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AA8F68-A7A3-403F-BA24-775287EFC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INWESTYCJE 2022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r>
              <a:rPr lang="pl-PL" sz="2800" dirty="0">
                <a:latin typeface="+mn-lt"/>
                <a:cs typeface="Arial" panose="020B0604020202020204" pitchFamily="34" charset="0"/>
              </a:rPr>
              <a:t>- KULTURA FIZYCZNA I SPORT – 2.460.000 ZŁ</a:t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endParaRPr lang="pl-PL" sz="2800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3FDCA2C8-045F-4864-8070-12E54FBEC1B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1364669"/>
              </p:ext>
            </p:extLst>
          </p:nvPr>
        </p:nvGraphicFramePr>
        <p:xfrm>
          <a:off x="628649" y="2115519"/>
          <a:ext cx="7949663" cy="3310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2111">
                  <a:extLst>
                    <a:ext uri="{9D8B030D-6E8A-4147-A177-3AD203B41FA5}">
                      <a16:colId xmlns:a16="http://schemas.microsoft.com/office/drawing/2014/main" val="1661828576"/>
                    </a:ext>
                  </a:extLst>
                </a:gridCol>
                <a:gridCol w="1677552">
                  <a:extLst>
                    <a:ext uri="{9D8B030D-6E8A-4147-A177-3AD203B41FA5}">
                      <a16:colId xmlns:a16="http://schemas.microsoft.com/office/drawing/2014/main" val="644201734"/>
                    </a:ext>
                  </a:extLst>
                </a:gridCol>
              </a:tblGrid>
              <a:tr h="71511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Kultura fizyczna i sport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2 460 000,00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extLst>
                  <a:ext uri="{0D108BD9-81ED-4DB2-BD59-A6C34878D82A}">
                    <a16:rowId xmlns:a16="http://schemas.microsoft.com/office/drawing/2014/main" val="1772317660"/>
                  </a:ext>
                </a:extLst>
              </a:tr>
              <a:tr h="71511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Obiekty sportowe</a:t>
                      </a:r>
                    </a:p>
                    <a:p>
                      <a:pPr algn="l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2 460 000,00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extLst>
                  <a:ext uri="{0D108BD9-81ED-4DB2-BD59-A6C34878D82A}">
                    <a16:rowId xmlns:a16="http://schemas.microsoft.com/office/drawing/2014/main" val="2668263574"/>
                  </a:ext>
                </a:extLst>
              </a:tr>
              <a:tr h="75652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Zakup piłkochwytów na boisko treningowe w Rytlu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60 000,00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extLst>
                  <a:ext uri="{0D108BD9-81ED-4DB2-BD59-A6C34878D82A}">
                    <a16:rowId xmlns:a16="http://schemas.microsoft.com/office/drawing/2014/main" val="3185716921"/>
                  </a:ext>
                </a:extLst>
              </a:tr>
              <a:tr h="11237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Modernizacja boiska piłkarskiego oraz boisk Orlik na stadionie </a:t>
                      </a:r>
                    </a:p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w Czersku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2 400 000,00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0" marR="7670" marT="7670" marB="0" anchor="b"/>
                </a:tc>
                <a:extLst>
                  <a:ext uri="{0D108BD9-81ED-4DB2-BD59-A6C34878D82A}">
                    <a16:rowId xmlns:a16="http://schemas.microsoft.com/office/drawing/2014/main" val="1369615386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80FB41E8-FEFD-41C9-A94D-CDBC846E6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0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2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F081-0619-4544-B490-E008CA9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6846"/>
            <a:ext cx="7886700" cy="1055901"/>
          </a:xfrm>
        </p:spPr>
        <p:txBody>
          <a:bodyPr/>
          <a:lstStyle/>
          <a:p>
            <a:pPr algn="ctr"/>
            <a:r>
              <a:rPr lang="pl-PL" b="1" dirty="0"/>
              <a:t>     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PODSTAWOWE INFORMACJE</a:t>
            </a:r>
            <a:endParaRPr lang="pl-PL" sz="2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0AF93A-818D-438A-A1F2-4BF0D1E8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664" y="1705270"/>
            <a:ext cx="7620685" cy="5152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Przychody budżetowe to środki pochodzące m.in. z: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kredytów, pożyczek,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wolnych środków z lat poprzednich,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nadwyżki budżetowej 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 i inne</a:t>
            </a:r>
          </a:p>
          <a:p>
            <a:pPr marL="0" indent="0">
              <a:buNone/>
            </a:pP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Rozchody budżetowe to środki przeznaczone m.in. na: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spłatę zaciągniętych pożyczek i kredytów,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 i inne</a:t>
            </a: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999FEC7-C4ED-4DD8-BE11-B149D6B0207A}"/>
              </a:ext>
            </a:extLst>
          </p:cNvPr>
          <p:cNvSpPr txBox="1"/>
          <p:nvPr/>
        </p:nvSpPr>
        <p:spPr>
          <a:xfrm>
            <a:off x="3420928" y="5791241"/>
            <a:ext cx="2494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42531A0-2A3E-4E7E-B810-4F621B2087BF}"/>
              </a:ext>
            </a:extLst>
          </p:cNvPr>
          <p:cNvSpPr txBox="1"/>
          <p:nvPr/>
        </p:nvSpPr>
        <p:spPr>
          <a:xfrm>
            <a:off x="348343" y="259288"/>
            <a:ext cx="8543107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AEE88F3-A0C6-4F78-9826-D655553BF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82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94" y="769501"/>
            <a:ext cx="8149682" cy="533779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marL="0" indent="0" algn="ctr">
              <a:buNone/>
            </a:pPr>
            <a:r>
              <a:rPr lang="pl-PL" dirty="0"/>
              <a:t>DOTACJE – 315.815 ZŁ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F0C0147-E78D-4C79-AC80-B9DAC5AF3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107439"/>
              </p:ext>
            </p:extLst>
          </p:nvPr>
        </p:nvGraphicFramePr>
        <p:xfrm>
          <a:off x="593724" y="2638698"/>
          <a:ext cx="1265008" cy="3596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008">
                  <a:extLst>
                    <a:ext uri="{9D8B030D-6E8A-4147-A177-3AD203B41FA5}">
                      <a16:colId xmlns:a16="http://schemas.microsoft.com/office/drawing/2014/main" val="2104482684"/>
                    </a:ext>
                  </a:extLst>
                </a:gridCol>
              </a:tblGrid>
              <a:tr h="59905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353856"/>
                  </a:ext>
                </a:extLst>
              </a:tr>
              <a:tr h="8690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419500"/>
                  </a:ext>
                </a:extLst>
              </a:tr>
              <a:tr h="7647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98909"/>
                  </a:ext>
                </a:extLst>
              </a:tr>
              <a:tr h="59905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112453"/>
                  </a:ext>
                </a:extLst>
              </a:tr>
              <a:tr h="7647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567610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852051EC-0160-4B0A-901C-C704472D5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F93FC3B-3CD5-41FF-9552-AEF7AF4B4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114056"/>
              </p:ext>
            </p:extLst>
          </p:nvPr>
        </p:nvGraphicFramePr>
        <p:xfrm>
          <a:off x="282872" y="1718876"/>
          <a:ext cx="8460535" cy="4601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4161">
                  <a:extLst>
                    <a:ext uri="{9D8B030D-6E8A-4147-A177-3AD203B41FA5}">
                      <a16:colId xmlns:a16="http://schemas.microsoft.com/office/drawing/2014/main" val="1563178924"/>
                    </a:ext>
                  </a:extLst>
                </a:gridCol>
                <a:gridCol w="1316374">
                  <a:extLst>
                    <a:ext uri="{9D8B030D-6E8A-4147-A177-3AD203B41FA5}">
                      <a16:colId xmlns:a16="http://schemas.microsoft.com/office/drawing/2014/main" val="1707459164"/>
                    </a:ext>
                  </a:extLst>
                </a:gridCol>
              </a:tblGrid>
              <a:tr h="2771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Rolnictwo i łowiectwo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>
                          <a:effectLst/>
                        </a:rPr>
                        <a:t>50 000,00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3273144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Infrastruktura wodociągowa wsi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50 000,00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559345"/>
                  </a:ext>
                </a:extLst>
              </a:tr>
              <a:tr h="32506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Program budowy lub modernizacji indywidualnych ujęć wody - dotacja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50 000,00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7235676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Gospodarka mieszkaniowa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>
                          <a:effectLst/>
                        </a:rPr>
                        <a:t>100 000,00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6955995"/>
                  </a:ext>
                </a:extLst>
              </a:tr>
              <a:tr h="31193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Gospodarka gruntami i nieruchomościami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100 000,00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9499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Dotacja na inwestycje z zakresu ładu przestrzennego (elewacje budynków)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1426799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Gospodarka komunalna i ochrona środowiska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>
                          <a:effectLst/>
                        </a:rPr>
                        <a:t>130 000,00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7281402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Gospodarka ściekowa i ochrona wód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90 000,00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060046"/>
                  </a:ext>
                </a:extLst>
              </a:tr>
              <a:tr h="54501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Program budowy przydomowych oczyszczalni ścieków i szczelnych zbiorników bezodpływowych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50 000,00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3449183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Program budowy przydomowych przepompowni ścieków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40 000,00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2015886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</a:rPr>
                        <a:t>Gospodarka odpadami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40 000,00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5346948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Program usuwania azbestu z terenu Gminy Czersk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40 000,00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9064129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Kultura i ochrona dziedzictwa narodowego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35 815,00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763025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Ochrona zabytków i opieka nad zabytkami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35 815,00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1060871"/>
                  </a:ext>
                </a:extLst>
              </a:tr>
              <a:tr h="2771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Dotacja na zabytki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35 815,00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6735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149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3C7A0F5B-E261-4560-AB91-7B33671209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2575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A2E92F-3BEF-4103-BC45-F0652F11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94" y="769501"/>
            <a:ext cx="8149682" cy="5337794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INWESTYCJE 2022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POMOC FINANSOWA – 69.456 ZŁ</a:t>
            </a:r>
          </a:p>
          <a:p>
            <a:pPr marL="0" indent="0" algn="ctr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F0C0147-E78D-4C79-AC80-B9DAC5AF3D30}"/>
              </a:ext>
            </a:extLst>
          </p:cNvPr>
          <p:cNvGraphicFramePr>
            <a:graphicFrameLocks noGrp="1"/>
          </p:cNvGraphicFramePr>
          <p:nvPr/>
        </p:nvGraphicFramePr>
        <p:xfrm>
          <a:off x="593724" y="2638698"/>
          <a:ext cx="1265008" cy="3596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5008">
                  <a:extLst>
                    <a:ext uri="{9D8B030D-6E8A-4147-A177-3AD203B41FA5}">
                      <a16:colId xmlns:a16="http://schemas.microsoft.com/office/drawing/2014/main" val="2104482684"/>
                    </a:ext>
                  </a:extLst>
                </a:gridCol>
              </a:tblGrid>
              <a:tr h="59905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353856"/>
                  </a:ext>
                </a:extLst>
              </a:tr>
              <a:tr h="8690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419500"/>
                  </a:ext>
                </a:extLst>
              </a:tr>
              <a:tr h="7647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98909"/>
                  </a:ext>
                </a:extLst>
              </a:tr>
              <a:tr h="59905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112453"/>
                  </a:ext>
                </a:extLst>
              </a:tr>
              <a:tr h="7647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i="1" u="sng" spc="11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567610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852051EC-0160-4B0A-901C-C704472D5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F93FC3B-3CD5-41FF-9552-AEF7AF4B4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462"/>
              </p:ext>
            </p:extLst>
          </p:nvPr>
        </p:nvGraphicFramePr>
        <p:xfrm>
          <a:off x="519193" y="3012914"/>
          <a:ext cx="8224213" cy="2039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3971">
                  <a:extLst>
                    <a:ext uri="{9D8B030D-6E8A-4147-A177-3AD203B41FA5}">
                      <a16:colId xmlns:a16="http://schemas.microsoft.com/office/drawing/2014/main" val="1563178924"/>
                    </a:ext>
                  </a:extLst>
                </a:gridCol>
                <a:gridCol w="1980242">
                  <a:extLst>
                    <a:ext uri="{9D8B030D-6E8A-4147-A177-3AD203B41FA5}">
                      <a16:colId xmlns:a16="http://schemas.microsoft.com/office/drawing/2014/main" val="1707459164"/>
                    </a:ext>
                  </a:extLst>
                </a:gridCol>
              </a:tblGrid>
              <a:tr h="10196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Pomoc finansowa dla Powiatu Chojnickiego na przebudowę przejść dla pieszych na ul. Lipowej w Czersku</a:t>
                      </a: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39.456,00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3273144"/>
                  </a:ext>
                </a:extLst>
              </a:tr>
              <a:tr h="101965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Pomoc finansowa dla Gminy Czarna Woda na kontynuację budowy oświetlenia drogi w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Szyszkowcu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3</a:t>
                      </a:r>
                      <a:r>
                        <a:rPr lang="pl-PL" sz="1800" b="1" u="none" strike="noStrike">
                          <a:effectLst/>
                        </a:rPr>
                        <a:t>0 </a:t>
                      </a:r>
                      <a:r>
                        <a:rPr lang="pl-PL" sz="1800" b="1" u="none" strike="noStrike" dirty="0">
                          <a:effectLst/>
                        </a:rPr>
                        <a:t>000,00</a:t>
                      </a: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559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08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4955ED3-EE2D-4A61-917F-E1A998BD2EB9}"/>
              </a:ext>
            </a:extLst>
          </p:cNvPr>
          <p:cNvSpPr txBox="1"/>
          <p:nvPr/>
        </p:nvSpPr>
        <p:spPr>
          <a:xfrm>
            <a:off x="356458" y="1252935"/>
            <a:ext cx="8386258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WIELOLETNIA PROGNOZA FINANSOWA </a:t>
            </a:r>
          </a:p>
          <a:p>
            <a:pPr algn="just"/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zgodnie art. 7 pkt 1 ustawy z dnia 14 października 2021 r. o zmianie ustawy o dochodach jednostek samorządu terytorialnego oraz niektórych innych ustaw, jednostki samorządu terytorialnego do dnia 31 grudnia 2021 r. mogą dokonać wyboru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okresu 3-letniego bądź 7-letniego 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dla ustalania relacji z art. 243 ustawy o finansach publicznych dla lat 2022-2025.</a:t>
            </a:r>
          </a:p>
          <a:p>
            <a:pPr algn="just"/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Gminie Czersk został przyjęty okres 7 lat</a:t>
            </a:r>
            <a:endParaRPr lang="pl-PL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E62D9AC-3C8E-4AB0-B13D-E5C3AE5B2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27865"/>
              </p:ext>
            </p:extLst>
          </p:nvPr>
        </p:nvGraphicFramePr>
        <p:xfrm>
          <a:off x="401284" y="4135740"/>
          <a:ext cx="8275647" cy="2616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869">
                  <a:extLst>
                    <a:ext uri="{9D8B030D-6E8A-4147-A177-3AD203B41FA5}">
                      <a16:colId xmlns:a16="http://schemas.microsoft.com/office/drawing/2014/main" val="2921320594"/>
                    </a:ext>
                  </a:extLst>
                </a:gridCol>
                <a:gridCol w="604814">
                  <a:extLst>
                    <a:ext uri="{9D8B030D-6E8A-4147-A177-3AD203B41FA5}">
                      <a16:colId xmlns:a16="http://schemas.microsoft.com/office/drawing/2014/main" val="2989889616"/>
                    </a:ext>
                  </a:extLst>
                </a:gridCol>
                <a:gridCol w="604814">
                  <a:extLst>
                    <a:ext uri="{9D8B030D-6E8A-4147-A177-3AD203B41FA5}">
                      <a16:colId xmlns:a16="http://schemas.microsoft.com/office/drawing/2014/main" val="3530904173"/>
                    </a:ext>
                  </a:extLst>
                </a:gridCol>
                <a:gridCol w="689149">
                  <a:extLst>
                    <a:ext uri="{9D8B030D-6E8A-4147-A177-3AD203B41FA5}">
                      <a16:colId xmlns:a16="http://schemas.microsoft.com/office/drawing/2014/main" val="144238006"/>
                    </a:ext>
                  </a:extLst>
                </a:gridCol>
                <a:gridCol w="657901">
                  <a:extLst>
                    <a:ext uri="{9D8B030D-6E8A-4147-A177-3AD203B41FA5}">
                      <a16:colId xmlns:a16="http://schemas.microsoft.com/office/drawing/2014/main" val="3514168900"/>
                    </a:ext>
                  </a:extLst>
                </a:gridCol>
                <a:gridCol w="679117">
                  <a:extLst>
                    <a:ext uri="{9D8B030D-6E8A-4147-A177-3AD203B41FA5}">
                      <a16:colId xmlns:a16="http://schemas.microsoft.com/office/drawing/2014/main" val="1089478620"/>
                    </a:ext>
                  </a:extLst>
                </a:gridCol>
                <a:gridCol w="503824">
                  <a:extLst>
                    <a:ext uri="{9D8B030D-6E8A-4147-A177-3AD203B41FA5}">
                      <a16:colId xmlns:a16="http://schemas.microsoft.com/office/drawing/2014/main" val="2687954180"/>
                    </a:ext>
                  </a:extLst>
                </a:gridCol>
                <a:gridCol w="773807">
                  <a:extLst>
                    <a:ext uri="{9D8B030D-6E8A-4147-A177-3AD203B41FA5}">
                      <a16:colId xmlns:a16="http://schemas.microsoft.com/office/drawing/2014/main" val="1401085079"/>
                    </a:ext>
                  </a:extLst>
                </a:gridCol>
                <a:gridCol w="456138">
                  <a:extLst>
                    <a:ext uri="{9D8B030D-6E8A-4147-A177-3AD203B41FA5}">
                      <a16:colId xmlns:a16="http://schemas.microsoft.com/office/drawing/2014/main" val="421940319"/>
                    </a:ext>
                  </a:extLst>
                </a:gridCol>
                <a:gridCol w="659772">
                  <a:extLst>
                    <a:ext uri="{9D8B030D-6E8A-4147-A177-3AD203B41FA5}">
                      <a16:colId xmlns:a16="http://schemas.microsoft.com/office/drawing/2014/main" val="910470895"/>
                    </a:ext>
                  </a:extLst>
                </a:gridCol>
                <a:gridCol w="700498">
                  <a:extLst>
                    <a:ext uri="{9D8B030D-6E8A-4147-A177-3AD203B41FA5}">
                      <a16:colId xmlns:a16="http://schemas.microsoft.com/office/drawing/2014/main" val="3021268204"/>
                    </a:ext>
                  </a:extLst>
                </a:gridCol>
                <a:gridCol w="643480">
                  <a:extLst>
                    <a:ext uri="{9D8B030D-6E8A-4147-A177-3AD203B41FA5}">
                      <a16:colId xmlns:a16="http://schemas.microsoft.com/office/drawing/2014/main" val="3672776997"/>
                    </a:ext>
                  </a:extLst>
                </a:gridCol>
                <a:gridCol w="586464">
                  <a:extLst>
                    <a:ext uri="{9D8B030D-6E8A-4147-A177-3AD203B41FA5}">
                      <a16:colId xmlns:a16="http://schemas.microsoft.com/office/drawing/2014/main" val="3641701469"/>
                    </a:ext>
                  </a:extLst>
                </a:gridCol>
              </a:tblGrid>
              <a:tr h="10633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Rok prognozy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Relacja z art. 243 ufp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wg średniej 3-letniej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Spełnienie relacji z art. 243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(wg średniej 3-letniej)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Rok prognozy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Relacja z art. 243 ufp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wg średniej 7-letniej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Spełnienie relacji z art. 243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(wg średniej 7-letniej)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07873"/>
                  </a:ext>
                </a:extLst>
              </a:tr>
              <a:tr h="1693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 poz. 8.1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poz. 8.3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poz. 8.3.1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poz. 8.3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poz. 8.3.1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 dirty="0">
                          <a:effectLst/>
                        </a:rPr>
                        <a:t> poz. 8.1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 dirty="0">
                          <a:effectLst/>
                        </a:rPr>
                        <a:t>poz. 8.3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poz. 8.3.1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poz. 8.3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effectLst/>
                        </a:rPr>
                        <a:t>poz. 8.3.1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0404765"/>
                  </a:ext>
                </a:extLst>
              </a:tr>
              <a:tr h="345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6,64%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12,45%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12,44%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5,81%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5,80%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</a:rPr>
                        <a:t>2022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6,64%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14,92%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14,91%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8,28%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8,27%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69308209"/>
                  </a:ext>
                </a:extLst>
              </a:tr>
              <a:tr h="345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6,95%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10,62%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10,61%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3,67%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3,66%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</a:rPr>
                        <a:t>2023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6,95%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13,18%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13,18%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6,23%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6,23%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1013833"/>
                  </a:ext>
                </a:extLst>
              </a:tr>
              <a:tr h="345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6,93%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7,94%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7,93%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</a:rPr>
                        <a:t>1,01%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</a:rPr>
                        <a:t>1,00%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</a:rPr>
                        <a:t>2024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6,93%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11,39%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11,39%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4,46%</a:t>
                      </a:r>
                      <a:endParaRPr lang="pl-PL" sz="11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4,46%</a:t>
                      </a:r>
                      <a:endParaRPr lang="pl-PL" sz="11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921813"/>
                  </a:ext>
                </a:extLst>
              </a:tr>
              <a:tr h="345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6,41%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7,05%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7,05%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</a:rPr>
                        <a:t>0,64%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rgbClr val="FF0000"/>
                          </a:solidFill>
                          <a:effectLst/>
                        </a:rPr>
                        <a:t>0,64%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</a:rPr>
                        <a:t>2025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6,41%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10,31%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10,30%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3,90%</a:t>
                      </a:r>
                      <a:endParaRPr lang="pl-PL" sz="11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3,89%</a:t>
                      </a:r>
                      <a:endParaRPr lang="pl-PL" sz="11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1897476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7906887C-74AF-49F1-8EDB-E1AF674E5415}"/>
              </a:ext>
            </a:extLst>
          </p:cNvPr>
          <p:cNvSpPr txBox="1"/>
          <p:nvPr/>
        </p:nvSpPr>
        <p:spPr>
          <a:xfrm>
            <a:off x="9144001" y="-546704"/>
            <a:ext cx="2073166" cy="7595703"/>
          </a:xfrm>
          <a:prstGeom prst="rect">
            <a:avLst/>
          </a:prstGeom>
          <a:noFill/>
        </p:spPr>
        <p:txBody>
          <a:bodyPr wrap="square" lIns="144000" tIns="900000" rIns="144000" bIns="136800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Wskaźnik z kolumny 8.3</a:t>
            </a: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oznacza </a:t>
            </a: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dopuszczalny wskaźnik</a:t>
            </a: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spłaty zobowiązań określony w art. 243 ustawy po uwzględnieniu ustawowych wyłączeń obliczony w oparciu o 3 kwartały roku poprzedzającego. 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Wskaźnik z kolumny </a:t>
            </a: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8.3.1</a:t>
            </a: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oznacza </a:t>
            </a: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dopuszczalny wskaźnik</a:t>
            </a: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spłaty zobowiązań określony w art. 243 ustawy po uwzględnieniu ustawowych wyłączeń obliczony w oparciu o wykonanie roku poprzedzającego.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Wskaźnik z kolumny 8.1 (wskaźnik planowany) musi być niższy lub równy od wskaźnika wyliczonego</a:t>
            </a: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kolumnie 8.3, a po wykonaniu roku w kolumnie 8.3.1 </a:t>
            </a:r>
            <a:r>
              <a:rPr lang="pl-PL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(obliczonego w oparciu o wykonanie roku poprzedzającego rok budżetowy).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01EB27E-6688-4876-A100-B76F81837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B8B6303-C860-44E4-98CB-B5D9C59A0C59}"/>
              </a:ext>
            </a:extLst>
          </p:cNvPr>
          <p:cNvSpPr txBox="1"/>
          <p:nvPr/>
        </p:nvSpPr>
        <p:spPr>
          <a:xfrm>
            <a:off x="2626962" y="106160"/>
            <a:ext cx="4970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7095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9EDE250-D768-4E10-A36B-3E09BE5F6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45" y="1976034"/>
            <a:ext cx="7997126" cy="39520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AA00E17-87D0-4B79-B2D7-C952A2C8A312}"/>
              </a:ext>
            </a:extLst>
          </p:cNvPr>
          <p:cNvSpPr txBox="1"/>
          <p:nvPr/>
        </p:nvSpPr>
        <p:spPr>
          <a:xfrm>
            <a:off x="371959" y="800462"/>
            <a:ext cx="78421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Graficzne przedstawienie relacji z art. 243 ustawy </a:t>
            </a:r>
            <a:b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finansach publicznych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A7982C4-B509-4ACB-AB67-E342229B8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9A6BF20E-792D-40D5-9884-3B272B0CA404}"/>
              </a:ext>
            </a:extLst>
          </p:cNvPr>
          <p:cNvSpPr txBox="1"/>
          <p:nvPr/>
        </p:nvSpPr>
        <p:spPr>
          <a:xfrm>
            <a:off x="2479729" y="27122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2691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16E2F86-4679-4AA5-8D99-05D207898865}"/>
              </a:ext>
            </a:extLst>
          </p:cNvPr>
          <p:cNvSpPr txBox="1"/>
          <p:nvPr/>
        </p:nvSpPr>
        <p:spPr>
          <a:xfrm>
            <a:off x="589448" y="2750757"/>
            <a:ext cx="823233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atin typeface="Arial" panose="020B0604020202020204" pitchFamily="34" charset="0"/>
                <a:cs typeface="Arial" panose="020B0604020202020204" pitchFamily="34" charset="0"/>
              </a:rPr>
              <a:t>Dziękujemy za uwagę</a:t>
            </a:r>
          </a:p>
          <a:p>
            <a:pPr algn="ctr"/>
            <a:endParaRPr lang="pl-PL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Przemysław Biesek-Talewski – Burmistrz Czerska</a:t>
            </a:r>
          </a:p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Wiesława Modrzejewska – Skarbnik Gminy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294B3E0-B307-4C61-93F6-BC9B1E1D9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747" y="365126"/>
            <a:ext cx="4572506" cy="173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7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8F081-0619-4544-B490-E008CA9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1763"/>
            <a:ext cx="7886700" cy="6092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     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PODSTAWOWE WIELKOŚCI BUDŻETOWE  </a:t>
            </a:r>
            <a:endParaRPr lang="pl-PL" sz="2700" b="1" dirty="0"/>
          </a:p>
        </p:txBody>
      </p:sp>
      <p:graphicFrame>
        <p:nvGraphicFramePr>
          <p:cNvPr id="15" name="Symbol zastępczy zawartości 14">
            <a:extLst>
              <a:ext uri="{FF2B5EF4-FFF2-40B4-BE49-F238E27FC236}">
                <a16:creationId xmlns:a16="http://schemas.microsoft.com/office/drawing/2014/main" id="{472620CE-9927-4820-9127-E127B7AAA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247854"/>
              </p:ext>
            </p:extLst>
          </p:nvPr>
        </p:nvGraphicFramePr>
        <p:xfrm>
          <a:off x="0" y="2043953"/>
          <a:ext cx="9144000" cy="4647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11F7C827-2532-4788-8667-8134ACB492E4}"/>
              </a:ext>
            </a:extLst>
          </p:cNvPr>
          <p:cNvSpPr txBox="1"/>
          <p:nvPr/>
        </p:nvSpPr>
        <p:spPr>
          <a:xfrm>
            <a:off x="1418253" y="180460"/>
            <a:ext cx="5277135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C5FBB88-73B0-4B04-AF43-96B7B43A3FCB}"/>
              </a:ext>
            </a:extLst>
          </p:cNvPr>
          <p:cNvSpPr txBox="1"/>
          <p:nvPr/>
        </p:nvSpPr>
        <p:spPr>
          <a:xfrm>
            <a:off x="348343" y="259288"/>
            <a:ext cx="8543107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DEF28AC-612E-4795-986E-D67315E23D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0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07351" y="1599807"/>
            <a:ext cx="2506434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BUDŻET PAŃSTWA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Subwencje  </a:t>
            </a: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32,8 mln zł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799837" y="1827590"/>
            <a:ext cx="2857561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SPRZEDAŻ MAJĄTKU </a:t>
            </a: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1,6 mln zł</a:t>
            </a:r>
            <a:endParaRPr lang="pl-PL" sz="20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813089" y="4032420"/>
            <a:ext cx="2844309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DOTACJE Z UE  </a:t>
            </a: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8,1 mln zł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58350" y="4111611"/>
            <a:ext cx="2404435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UDZIAŁ W PIT i CIT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14,9 mln zł 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40444" y="2816325"/>
            <a:ext cx="2420521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BUDŻET PAŃSTWA</a:t>
            </a: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Dotacje </a:t>
            </a: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28,7 mln zł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5813089" y="2784027"/>
            <a:ext cx="2844309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PROGRAMY RZĄDOWE</a:t>
            </a: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9,3 mln zł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06824" y="413049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962723" y="451393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757647" y="839741"/>
            <a:ext cx="76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ŹRÓDŁA DOCHODÓW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945B4DB-7F72-4A4C-A137-137CC6DDA5D3}"/>
              </a:ext>
            </a:extLst>
          </p:cNvPr>
          <p:cNvSpPr/>
          <p:nvPr/>
        </p:nvSpPr>
        <p:spPr>
          <a:xfrm>
            <a:off x="3370423" y="3100832"/>
            <a:ext cx="2135028" cy="15746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O C H O D Y</a:t>
            </a:r>
          </a:p>
          <a:p>
            <a:pPr algn="ctr"/>
            <a:endPara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116,3 mln zł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A6E7D4A6-D678-403F-AD6C-0E6E41F49B32}"/>
              </a:ext>
            </a:extLst>
          </p:cNvPr>
          <p:cNvSpPr txBox="1"/>
          <p:nvPr/>
        </p:nvSpPr>
        <p:spPr>
          <a:xfrm>
            <a:off x="5774798" y="5073102"/>
            <a:ext cx="2866253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POZOSTAŁE DOCHODY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3,6 mln zł 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9D5DDF1A-F74D-4E0B-924C-A54C86C1FDA7}"/>
              </a:ext>
            </a:extLst>
          </p:cNvPr>
          <p:cNvSpPr txBox="1"/>
          <p:nvPr/>
        </p:nvSpPr>
        <p:spPr>
          <a:xfrm>
            <a:off x="658349" y="5129898"/>
            <a:ext cx="2404435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PODATKI I OPŁATY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17,3 mln zł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ABA3BA28-1610-4B8F-9E84-424EA060BC10}"/>
              </a:ext>
            </a:extLst>
          </p:cNvPr>
          <p:cNvCxnSpPr/>
          <p:nvPr/>
        </p:nvCxnSpPr>
        <p:spPr>
          <a:xfrm flipH="1">
            <a:off x="5505451" y="2657280"/>
            <a:ext cx="175043" cy="22587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7DCA2620-2ACF-4601-82B3-EAE1B45E8A33}"/>
              </a:ext>
            </a:extLst>
          </p:cNvPr>
          <p:cNvCxnSpPr/>
          <p:nvPr/>
        </p:nvCxnSpPr>
        <p:spPr>
          <a:xfrm flipH="1">
            <a:off x="5592972" y="3373118"/>
            <a:ext cx="87522" cy="5588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A670F337-1EF0-4634-BDD3-232107454122}"/>
              </a:ext>
            </a:extLst>
          </p:cNvPr>
          <p:cNvCxnSpPr/>
          <p:nvPr/>
        </p:nvCxnSpPr>
        <p:spPr>
          <a:xfrm flipH="1" flipV="1">
            <a:off x="5592972" y="4226704"/>
            <a:ext cx="206865" cy="18466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B97D9C5A-6138-4C1B-A5C4-4C05218E61B6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5400074" y="4770975"/>
            <a:ext cx="374724" cy="64068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D7607182-DADE-45D0-8004-DD789DFE8B0D}"/>
              </a:ext>
            </a:extLst>
          </p:cNvPr>
          <p:cNvCxnSpPr/>
          <p:nvPr/>
        </p:nvCxnSpPr>
        <p:spPr>
          <a:xfrm>
            <a:off x="3315329" y="4874233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>
            <a:extLst>
              <a:ext uri="{FF2B5EF4-FFF2-40B4-BE49-F238E27FC236}">
                <a16:creationId xmlns:a16="http://schemas.microsoft.com/office/drawing/2014/main" id="{ABA4C981-C53E-4712-BCAA-2C03DCDA573D}"/>
              </a:ext>
            </a:extLst>
          </p:cNvPr>
          <p:cNvCxnSpPr/>
          <p:nvPr/>
        </p:nvCxnSpPr>
        <p:spPr>
          <a:xfrm>
            <a:off x="3027872" y="3581604"/>
            <a:ext cx="232913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28035A0F-C1ED-4289-883A-66C37538FA6B}"/>
              </a:ext>
            </a:extLst>
          </p:cNvPr>
          <p:cNvCxnSpPr/>
          <p:nvPr/>
        </p:nvCxnSpPr>
        <p:spPr>
          <a:xfrm flipV="1">
            <a:off x="3044881" y="4675486"/>
            <a:ext cx="232913" cy="10903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BB7B7991-6251-4B96-AD92-DDE1D1404E36}"/>
              </a:ext>
            </a:extLst>
          </p:cNvPr>
          <p:cNvCxnSpPr/>
          <p:nvPr/>
        </p:nvCxnSpPr>
        <p:spPr>
          <a:xfrm>
            <a:off x="3125755" y="2657280"/>
            <a:ext cx="244667" cy="32851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431FAA95-3F39-4EBD-834C-8F482865C1CD}"/>
              </a:ext>
            </a:extLst>
          </p:cNvPr>
          <p:cNvCxnSpPr/>
          <p:nvPr/>
        </p:nvCxnSpPr>
        <p:spPr>
          <a:xfrm flipV="1">
            <a:off x="3260785" y="4870146"/>
            <a:ext cx="312839" cy="66462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81C94A39-C5EC-42D3-AD78-2794588CC994}"/>
              </a:ext>
            </a:extLst>
          </p:cNvPr>
          <p:cNvSpPr txBox="1"/>
          <p:nvPr/>
        </p:nvSpPr>
        <p:spPr>
          <a:xfrm>
            <a:off x="348343" y="259288"/>
            <a:ext cx="8543107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758BA444-FA59-4BE2-A1A2-0C42F2ED8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5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ytuł 23">
            <a:extLst>
              <a:ext uri="{FF2B5EF4-FFF2-40B4-BE49-F238E27FC236}">
                <a16:creationId xmlns:a16="http://schemas.microsoft.com/office/drawing/2014/main" id="{1335FC80-42C6-403D-B41D-62C4537128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6450" y="288566"/>
            <a:ext cx="7886700" cy="3139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2397968" y="876693"/>
            <a:ext cx="500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STRUKTURA DOCHODÓW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17E4B3B-4FB4-458F-B6C9-C7CC28CD0F17}"/>
              </a:ext>
            </a:extLst>
          </p:cNvPr>
          <p:cNvSpPr txBox="1"/>
          <p:nvPr/>
        </p:nvSpPr>
        <p:spPr>
          <a:xfrm>
            <a:off x="348343" y="259288"/>
            <a:ext cx="8543107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4D2B4D5-9C6C-460C-906B-D3582F9D18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119A941A-92B4-4D23-8279-355E996FDC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9235567"/>
              </p:ext>
            </p:extLst>
          </p:nvPr>
        </p:nvGraphicFramePr>
        <p:xfrm>
          <a:off x="766450" y="1407781"/>
          <a:ext cx="7236178" cy="519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3308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210509" y="876693"/>
            <a:ext cx="8746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WPŁYWY Z PIT W LATACH 2017-2022</a:t>
            </a:r>
          </a:p>
          <a:p>
            <a:pPr algn="ctr"/>
            <a:endParaRPr lang="pl-PL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145267"/>
              </p:ext>
            </p:extLst>
          </p:nvPr>
        </p:nvGraphicFramePr>
        <p:xfrm>
          <a:off x="1524000" y="1846200"/>
          <a:ext cx="6096000" cy="413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4C27E884-098F-4D60-8053-88152ED0FA65}"/>
              </a:ext>
            </a:extLst>
          </p:cNvPr>
          <p:cNvSpPr txBox="1"/>
          <p:nvPr/>
        </p:nvSpPr>
        <p:spPr>
          <a:xfrm>
            <a:off x="542606" y="5796641"/>
            <a:ext cx="6511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    przyrost          1,2          1,4           2,3         -0,1         1,0          -1,5     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515538D-4D41-4B6B-A907-E43863A98E8F}"/>
              </a:ext>
            </a:extLst>
          </p:cNvPr>
          <p:cNvSpPr txBox="1"/>
          <p:nvPr/>
        </p:nvSpPr>
        <p:spPr>
          <a:xfrm>
            <a:off x="7600308" y="1368425"/>
            <a:ext cx="119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mln zł</a:t>
            </a:r>
          </a:p>
        </p:txBody>
      </p:sp>
      <p:sp>
        <p:nvSpPr>
          <p:cNvPr id="13" name="Tytuł 12">
            <a:extLst>
              <a:ext uri="{FF2B5EF4-FFF2-40B4-BE49-F238E27FC236}">
                <a16:creationId xmlns:a16="http://schemas.microsoft.com/office/drawing/2014/main" id="{50351D37-8DCF-493E-9361-BC4CB47226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7338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B6B59CFC-014A-4939-A746-8042B845E6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0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217088" y="876693"/>
            <a:ext cx="874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WPŁYWY Z CIT W LATACH 2017-2022</a:t>
            </a:r>
          </a:p>
          <a:p>
            <a:pPr algn="ctr"/>
            <a:endParaRPr lang="pl-PL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7658021"/>
              </p:ext>
            </p:extLst>
          </p:nvPr>
        </p:nvGraphicFramePr>
        <p:xfrm>
          <a:off x="1524000" y="1846200"/>
          <a:ext cx="6096000" cy="413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4C27E884-098F-4D60-8053-88152ED0FA65}"/>
              </a:ext>
            </a:extLst>
          </p:cNvPr>
          <p:cNvSpPr txBox="1"/>
          <p:nvPr/>
        </p:nvSpPr>
        <p:spPr>
          <a:xfrm>
            <a:off x="542606" y="5796641"/>
            <a:ext cx="6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    przyrost                             0           0,1           0             0,3          -0,2      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515538D-4D41-4B6B-A907-E43863A98E8F}"/>
              </a:ext>
            </a:extLst>
          </p:cNvPr>
          <p:cNvSpPr txBox="1"/>
          <p:nvPr/>
        </p:nvSpPr>
        <p:spPr>
          <a:xfrm>
            <a:off x="7600308" y="1368425"/>
            <a:ext cx="119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mln zł</a:t>
            </a:r>
          </a:p>
        </p:txBody>
      </p:sp>
      <p:sp>
        <p:nvSpPr>
          <p:cNvPr id="13" name="Tytuł 12">
            <a:extLst>
              <a:ext uri="{FF2B5EF4-FFF2-40B4-BE49-F238E27FC236}">
                <a16:creationId xmlns:a16="http://schemas.microsoft.com/office/drawing/2014/main" id="{50351D37-8DCF-493E-9361-BC4CB47226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7338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 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B6B59CFC-014A-4939-A746-8042B845E6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2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F2D6DF4-E5AC-4CA0-9D0D-BE3145A3726E}"/>
              </a:ext>
            </a:extLst>
          </p:cNvPr>
          <p:cNvSpPr txBox="1"/>
          <p:nvPr/>
        </p:nvSpPr>
        <p:spPr>
          <a:xfrm>
            <a:off x="138148" y="876693"/>
            <a:ext cx="8872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WPŁYWY Z SUBWENCJI OGÓLNEJ W LATACH 2017-2022  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202041-181D-443D-BE73-329E57BED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918811"/>
              </p:ext>
            </p:extLst>
          </p:nvPr>
        </p:nvGraphicFramePr>
        <p:xfrm>
          <a:off x="1524000" y="1846199"/>
          <a:ext cx="6096000" cy="413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4C27E884-098F-4D60-8053-88152ED0FA65}"/>
              </a:ext>
            </a:extLst>
          </p:cNvPr>
          <p:cNvSpPr txBox="1"/>
          <p:nvPr/>
        </p:nvSpPr>
        <p:spPr>
          <a:xfrm>
            <a:off x="405870" y="5981307"/>
            <a:ext cx="833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     przyrost       -0,3         0,3       1,5          0,6          1,0         -0,5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1EDD886-D90D-41E2-B71D-5984BBD651D2}"/>
              </a:ext>
            </a:extLst>
          </p:cNvPr>
          <p:cNvSpPr txBox="1"/>
          <p:nvPr/>
        </p:nvSpPr>
        <p:spPr>
          <a:xfrm>
            <a:off x="7821354" y="1368425"/>
            <a:ext cx="120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mln zł</a:t>
            </a:r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0A195D05-8D12-49EB-85B4-A6A74DD064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7075" y="287338"/>
            <a:ext cx="7886700" cy="31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BUDŻET GMINY CZERSK NA ROK 2022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907B9A2F-3202-482C-A478-4F91E954B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" y="40357"/>
            <a:ext cx="1918179" cy="7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536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9495</TotalTime>
  <Words>2504</Words>
  <Application>Microsoft Office PowerPoint</Application>
  <PresentationFormat>Pokaz na ekranie (4:3)</PresentationFormat>
  <Paragraphs>600</Paragraphs>
  <Slides>34</Slides>
  <Notes>22</Notes>
  <HiddenSlides>2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Motyw pakietu Office</vt:lpstr>
      <vt:lpstr>                 </vt:lpstr>
      <vt:lpstr>                 PODSTAWOWE INFORMACJE</vt:lpstr>
      <vt:lpstr>                 PODSTAWOWE INFORMACJE</vt:lpstr>
      <vt:lpstr>                 PODSTAWOWE WIELKOŚCI BUDŻETOWE  </vt:lpstr>
      <vt:lpstr>                </vt:lpstr>
      <vt:lpstr> </vt:lpstr>
      <vt:lpstr>BUDŻET GMINY CZERSK NA ROK 2022 </vt:lpstr>
      <vt:lpstr>BUDŻET GMINY CZERSK NA ROK 2022 </vt:lpstr>
      <vt:lpstr>BUDŻET GMINY CZERSK NA ROK 2022</vt:lpstr>
      <vt:lpstr>BUDŻET GMINY CZERSK NA ROK 2022 </vt:lpstr>
      <vt:lpstr> </vt:lpstr>
      <vt:lpstr>BUDŻET GMINY CZERSK NA ROK 2022 </vt:lpstr>
      <vt:lpstr>WYDATKI BIEŻĄCE NA OŚWIATĘ I EDUKACYJNĄ OPIEKĘ   W LATACH 2018-2022 WG ŹRÓDEŁ FINANSOWANIA   </vt:lpstr>
      <vt:lpstr>BUDŻET GMINY CZERSK NA ROK 2022 </vt:lpstr>
      <vt:lpstr>BUDŻET GMINY CZERSK NA ROK 2022 </vt:lpstr>
      <vt:lpstr>BUDŻET GMINY CZERSK NA ROK 2022 </vt:lpstr>
      <vt:lpstr>BUDŻET GMINY CZERSK NA ROK 2022 </vt:lpstr>
      <vt:lpstr>BUDŻET GMINY CZERSK NA ROK 2022    WYTWARZANIE I ZAOPATRYWANIE W ENERGIĘ ELEKTRYCZNĄ, GAZ I WODĘ – 150.000 ZŁ </vt:lpstr>
      <vt:lpstr>BUDŻET GMINY CZERSK NA ROK 2022 </vt:lpstr>
      <vt:lpstr>BUDŻET GMINY CZERSK NA ROK 2022 </vt:lpstr>
      <vt:lpstr>BUDŻET GMINY CZERSK NA ROK 2022   INWESTYCJE 2022 TURYSTYKA – 850.431 ZŁ  </vt:lpstr>
      <vt:lpstr>BUDŻET GMINY CZERSK NA ROK 2022  INWESTYCJE 2022 GOSPODARKA MIESZKANIOWA – 7.500.000 ZŁ  </vt:lpstr>
      <vt:lpstr>BUDŻET GMINY CZERSK NA ROK 2022 </vt:lpstr>
      <vt:lpstr>BUDŻET GMINY CZERSK NA ROK 2022 </vt:lpstr>
      <vt:lpstr>BUDŻET GMINY CZERSK NA ROK 2022   INWESTYCJE 2022 - RÓŻNE ROZLICZENIA – 1.000.000 ZŁ </vt:lpstr>
      <vt:lpstr>BUDŻET GMINY CZERSK NA ROK 2022 </vt:lpstr>
      <vt:lpstr>  BUDŻET GMINY CZERSK NA ROK 2022   INWESTYCJE 2022 - GOSPODARKA KOMUNALNA I OCHRONA ŚRODOWISKA – 988.205 ZŁ  </vt:lpstr>
      <vt:lpstr>  BUDŻET GMINY CZERSK NA ROK 2022  INWESTYCJE 2022 - GOSPODARKA KOMUNALNA I OCHRONA ŚRODOWISKA – c.d. </vt:lpstr>
      <vt:lpstr>   BUDŻET GMINY CZERSK NA ROK 2022  INWESTYCJE 2022 - KULTURA FIZYCZNA I SPORT – 2.460.000 ZŁ  </vt:lpstr>
      <vt:lpstr>BUDŻET GMINY CZERSK NA ROK 2022</vt:lpstr>
      <vt:lpstr>BUDŻET GMINY CZERSK NA ROK 2022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Jolanta Skuczyńska</dc:creator>
  <cp:lastModifiedBy>Przemysław Biesek-Talewski</cp:lastModifiedBy>
  <cp:revision>296</cp:revision>
  <cp:lastPrinted>2020-11-30T12:08:51Z</cp:lastPrinted>
  <dcterms:created xsi:type="dcterms:W3CDTF">2019-12-02T11:09:03Z</dcterms:created>
  <dcterms:modified xsi:type="dcterms:W3CDTF">2021-12-22T12:28:09Z</dcterms:modified>
</cp:coreProperties>
</file>